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26"/>
  </p:notesMasterIdLst>
  <p:sldIdLst>
    <p:sldId id="281" r:id="rId2"/>
    <p:sldId id="280" r:id="rId3"/>
    <p:sldId id="288" r:id="rId4"/>
    <p:sldId id="266" r:id="rId5"/>
    <p:sldId id="291" r:id="rId6"/>
    <p:sldId id="260" r:id="rId7"/>
    <p:sldId id="279" r:id="rId8"/>
    <p:sldId id="273" r:id="rId9"/>
    <p:sldId id="290" r:id="rId10"/>
    <p:sldId id="264" r:id="rId11"/>
    <p:sldId id="282" r:id="rId12"/>
    <p:sldId id="284" r:id="rId13"/>
    <p:sldId id="285" r:id="rId14"/>
    <p:sldId id="287" r:id="rId15"/>
    <p:sldId id="275" r:id="rId16"/>
    <p:sldId id="257" r:id="rId17"/>
    <p:sldId id="276" r:id="rId18"/>
    <p:sldId id="296" r:id="rId19"/>
    <p:sldId id="277" r:id="rId20"/>
    <p:sldId id="278" r:id="rId21"/>
    <p:sldId id="293" r:id="rId22"/>
    <p:sldId id="294" r:id="rId23"/>
    <p:sldId id="292" r:id="rId24"/>
    <p:sldId id="27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</p:embeddedFont>
    <p:embeddedFont>
      <p:font typeface="Calibri Light" panose="020F0302020204030204" pitchFamily="34" charset="0"/>
      <p:regular r:id="rId29"/>
    </p:embeddedFont>
    <p:embeddedFont>
      <p:font typeface="Tw Cen MT" panose="020B06020201040206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EE9524"/>
    <a:srgbClr val="EF3078"/>
    <a:srgbClr val="03A1A4"/>
    <a:srgbClr val="1C7CBB"/>
    <a:srgbClr val="03A4A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2" autoAdjust="0"/>
    <p:restoredTop sz="96532" autoAdjust="0"/>
  </p:normalViewPr>
  <p:slideViewPr>
    <p:cSldViewPr snapToGrid="0">
      <p:cViewPr varScale="1">
        <p:scale>
          <a:sx n="95" d="100"/>
          <a:sy n="95" d="100"/>
        </p:scale>
        <p:origin x="10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EE68C-B6B5-4668-9F9F-920F6BEC5C2B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71798-5307-4B83-8014-DBB26E82D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71798-5307-4B83-8014-DBB26E82DD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1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f4d3c52c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6f4d3c52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71798-5307-4B83-8014-DBB26E82DD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78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ff0001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ff000177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6ff000177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6889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ff00017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ff000177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6ff000177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5471-ED90-420B-ACC6-95B10318C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12F9C-0EE2-4855-9C77-DAC11E5D9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6D35D-CF02-4568-AF58-D5F63D3C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1FF98-17B9-4A20-88CF-30DC3B4A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D1F55-AB20-4063-B57C-C84C7121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C013-D9FD-4F17-A63A-ED1DC5F7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7AC93-FA20-44DD-900A-39F65A616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37F-88BF-4405-B42B-BD5CFC59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E13A8-72B6-4942-BE05-4478F21E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33F9-DCF4-4D03-88A9-473A1BF3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8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F16F6-AD19-427C-A183-3018A3C6DC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2E6CA-A286-480A-AD02-6961F466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27C16-684A-4CF9-A9A6-16652D61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7885F-FB6A-4000-AEC1-F0F77F75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7187C-6894-4804-8073-D7BF2429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3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F937-4DF8-45CC-B1D0-F29BBE4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20D4-EF28-46A4-93CB-C5E8AE254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3BD8-52EC-4088-B84F-D1435795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13FA5-63FA-4B16-A624-18D9EF4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133D3-4686-49CE-BFEA-CB487B71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7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5249-7C41-4F13-8F6B-8D22B12A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455EB-36F3-41AE-98C9-E746AB7A8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58F4C-DA13-4D3F-B46A-2E2415A0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8DB6-E733-462C-AED8-A236DEAB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47757-3B8A-47D6-A2D6-C66E38A5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5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7A4B-59B4-414C-90D8-8C03FB80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67EB-A1D1-4323-94CE-B10CE2727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807FC-C8AE-4B15-BA55-0D60FA73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44068-D34B-467C-818F-C0D953EE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68E0E-C2EB-4CFA-A939-E53A16C2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503FE-C082-4234-B82D-4FC3CC69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3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D17E-C9A8-4F1C-A8BE-81E7624C6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F8D2-BF45-4218-BFB6-86B08DC67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84A98-4B9F-47D1-AB3F-A8A6C5FD7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1E1C1-2132-45CE-8382-A493B3634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31822-1DAD-4B41-A4C2-291C0D4C2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79E89-8A47-4BEC-932B-220D6193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D28E1F-2A4B-4222-AB27-B768203C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99C1FB-8350-4A91-A69A-D57C48F3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0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7D83-8CFD-437E-8B79-CDA648D0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86260-31BC-40A2-BD1C-1C46D0C2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1326D-3AF4-4311-8469-D4A11215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F1436-8718-4FF7-8A08-112813EA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5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78D9A-30BC-451E-8796-5DB44347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A74B4-05A5-4B47-ADAF-313E8E8C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BA011-7C34-40E0-A463-D95B75B4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8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77E0-430F-417B-AC99-6A7EBA49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4CCDC-310B-4C0D-9E74-3A346868B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03D13-38D5-433F-A9F1-F4A2ACC87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13EC2-6273-4E71-A44E-F86264DD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5A58C-FE72-4CA3-BA17-33B70BFE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AE0-5F1F-429B-AA2B-E2CD1BFE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7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8E95-024F-4C07-8F4A-8C4BBD1E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CAE06-BF07-49D3-88B9-C92742D85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91B33-B9BC-473D-A15F-D2C96B916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79C08-0713-4AD6-B50C-D318CA74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51B13-A9B0-4FF3-93B7-751AFA39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6F9C8-6F20-4E52-839C-D22941618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3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9274BA-EDD9-4981-89F2-125E7D13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16987-FC8E-4855-9863-ABEA801F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9BF91-3AA2-41C7-9987-8CD16B348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C2BEF-6C26-484D-AB11-31F1C6DE207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C6DE8-7028-4A20-A936-EE4A76E06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577AE-7485-45BC-8BBC-8D985868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5D8BC-7519-4CA0-B9CA-E7C43E68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8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AA442-EB9D-47A5-A0B1-ED07978BD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966" y="336465"/>
            <a:ext cx="4756028" cy="61850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4482974" y="905517"/>
            <a:ext cx="3402294" cy="451824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583709-595F-4CE2-B8B0-C47733F186E5}"/>
              </a:ext>
            </a:extLst>
          </p:cNvPr>
          <p:cNvSpPr txBox="1"/>
          <p:nvPr/>
        </p:nvSpPr>
        <p:spPr>
          <a:xfrm>
            <a:off x="2544522" y="5497450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03A1A4"/>
                </a:solidFill>
                <a:latin typeface="Tw Cen MT" panose="020B0602020104020603" pitchFamily="34" charset="0"/>
              </a:rPr>
              <a:t>Road Crash Detection System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3F83E4-1978-462D-82E9-2028E8170B29}"/>
              </a:ext>
            </a:extLst>
          </p:cNvPr>
          <p:cNvSpPr txBox="1"/>
          <p:nvPr/>
        </p:nvSpPr>
        <p:spPr>
          <a:xfrm>
            <a:off x="5008010" y="74520"/>
            <a:ext cx="235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Team 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6762A-44D3-428F-8ED4-4FA700E7B142}"/>
              </a:ext>
            </a:extLst>
          </p:cNvPr>
          <p:cNvSpPr txBox="1"/>
          <p:nvPr/>
        </p:nvSpPr>
        <p:spPr>
          <a:xfrm>
            <a:off x="7433444" y="6351698"/>
            <a:ext cx="475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EE9524"/>
                </a:solidFill>
                <a:latin typeface="Tw Cen MT" panose="020B0602020104020603" pitchFamily="34" charset="0"/>
              </a:rPr>
              <a:t>Supervisor : Prof. Nevin Darwish</a:t>
            </a:r>
          </a:p>
        </p:txBody>
      </p:sp>
      <p:pic>
        <p:nvPicPr>
          <p:cNvPr id="13" name="image1.jpeg">
            <a:extLst>
              <a:ext uri="{FF2B5EF4-FFF2-40B4-BE49-F238E27FC236}">
                <a16:creationId xmlns:a16="http://schemas.microsoft.com/office/drawing/2014/main" id="{76DFF9EB-E29E-47C7-8B4D-CAEA3DDE9E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53719" y="-17196"/>
            <a:ext cx="1159793" cy="1548642"/>
          </a:xfrm>
          <a:prstGeom prst="rect">
            <a:avLst/>
          </a:prstGeom>
        </p:spPr>
      </p:pic>
      <p:pic>
        <p:nvPicPr>
          <p:cNvPr id="14" name="Google Shape;56;p13">
            <a:extLst>
              <a:ext uri="{FF2B5EF4-FFF2-40B4-BE49-F238E27FC236}">
                <a16:creationId xmlns:a16="http://schemas.microsoft.com/office/drawing/2014/main" id="{3FDC088B-9263-42EA-9187-396BC88F9A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488" y="176241"/>
            <a:ext cx="1123950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6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f4d3c52c6_0_7"/>
          <p:cNvSpPr txBox="1"/>
          <p:nvPr/>
        </p:nvSpPr>
        <p:spPr>
          <a:xfrm>
            <a:off x="2456543" y="131812"/>
            <a:ext cx="7278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A5A5A5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Challenges - Technical Difficulties</a:t>
            </a:r>
            <a:endParaRPr dirty="0">
              <a:latin typeface="Tw Cen MT" panose="020B0602020104020603" pitchFamily="34" charset="0"/>
            </a:endParaRPr>
          </a:p>
        </p:txBody>
      </p:sp>
      <p:grpSp>
        <p:nvGrpSpPr>
          <p:cNvPr id="302" name="Google Shape;302;g6f4d3c52c6_0_7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303" name="Google Shape;303;g6f4d3c52c6_0_7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g6f4d3c52c6_0_7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6f4d3c52c6_0_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6f4d3c52c6_0_7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6f4d3c52c6_0_7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g6f4d3c52c6_0_7"/>
          <p:cNvGrpSpPr/>
          <p:nvPr/>
        </p:nvGrpSpPr>
        <p:grpSpPr>
          <a:xfrm>
            <a:off x="148252" y="1940262"/>
            <a:ext cx="3617174" cy="3513254"/>
            <a:chOff x="1733971" y="4238282"/>
            <a:chExt cx="2133900" cy="2133900"/>
          </a:xfrm>
        </p:grpSpPr>
        <p:sp>
          <p:nvSpPr>
            <p:cNvPr id="310" name="Google Shape;310;g6f4d3c52c6_0_7"/>
            <p:cNvSpPr/>
            <p:nvPr/>
          </p:nvSpPr>
          <p:spPr>
            <a:xfrm>
              <a:off x="1733971" y="4238282"/>
              <a:ext cx="2133900" cy="21339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6f4d3c52c6_0_7"/>
            <p:cNvSpPr txBox="1"/>
            <p:nvPr/>
          </p:nvSpPr>
          <p:spPr>
            <a:xfrm>
              <a:off x="1829221" y="4827576"/>
              <a:ext cx="1943400" cy="95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  <a:ea typeface="Twentieth Century"/>
                  <a:cs typeface="Twentieth Century"/>
                  <a:sym typeface="Twentieth Century"/>
                </a:rPr>
                <a:t>Scarce Researches</a:t>
              </a:r>
              <a:endParaRPr sz="4400" b="1" dirty="0">
                <a:solidFill>
                  <a:schemeClr val="dk1"/>
                </a:solidFill>
                <a:latin typeface="Tw Cen MT" panose="020B0602020104020603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1" dirty="0">
                <a:solidFill>
                  <a:srgbClr val="E6E7E9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12" name="Google Shape;312;g6f4d3c52c6_0_7"/>
          <p:cNvGrpSpPr/>
          <p:nvPr/>
        </p:nvGrpSpPr>
        <p:grpSpPr>
          <a:xfrm>
            <a:off x="4188086" y="1925596"/>
            <a:ext cx="3952135" cy="3578100"/>
            <a:chOff x="4066802" y="2034124"/>
            <a:chExt cx="3952135" cy="3578100"/>
          </a:xfrm>
        </p:grpSpPr>
        <p:grpSp>
          <p:nvGrpSpPr>
            <p:cNvPr id="313" name="Google Shape;313;g6f4d3c52c6_0_7"/>
            <p:cNvGrpSpPr/>
            <p:nvPr/>
          </p:nvGrpSpPr>
          <p:grpSpPr>
            <a:xfrm>
              <a:off x="4253820" y="2034124"/>
              <a:ext cx="3578100" cy="3578100"/>
              <a:chOff x="4253820" y="2034124"/>
              <a:chExt cx="3578100" cy="3578100"/>
            </a:xfrm>
          </p:grpSpPr>
          <p:sp>
            <p:nvSpPr>
              <p:cNvPr id="314" name="Google Shape;314;g6f4d3c52c6_0_7"/>
              <p:cNvSpPr/>
              <p:nvPr/>
            </p:nvSpPr>
            <p:spPr>
              <a:xfrm>
                <a:off x="4253820" y="2034124"/>
                <a:ext cx="3578100" cy="3578100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 Cen MT" panose="020B06020201040206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g6f4d3c52c6_0_7"/>
              <p:cNvSpPr txBox="1"/>
              <p:nvPr/>
            </p:nvSpPr>
            <p:spPr>
              <a:xfrm>
                <a:off x="4664708" y="3297516"/>
                <a:ext cx="2756400" cy="10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b="1">
                  <a:solidFill>
                    <a:srgbClr val="E6E7E9"/>
                  </a:solidFill>
                  <a:latin typeface="Tw Cen MT" panose="020B0602020104020603" pitchFamily="34" charset="0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316" name="Google Shape;316;g6f4d3c52c6_0_7"/>
            <p:cNvSpPr txBox="1"/>
            <p:nvPr/>
          </p:nvSpPr>
          <p:spPr>
            <a:xfrm>
              <a:off x="4066802" y="3234921"/>
              <a:ext cx="3952135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4400" b="1" dirty="0">
                  <a:solidFill>
                    <a:schemeClr val="lt1"/>
                  </a:solidFill>
                  <a:latin typeface="Tw Cen MT" panose="020B0602020104020603" pitchFamily="34" charset="0"/>
                  <a:ea typeface="Twentieth Century"/>
                  <a:cs typeface="Twentieth Century"/>
                  <a:sym typeface="Twentieth Century"/>
                </a:rPr>
                <a:t>Computational Power</a:t>
              </a:r>
              <a:endParaRPr sz="4400" b="1" dirty="0">
                <a:solidFill>
                  <a:schemeClr val="dk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17" name="Google Shape;317;g6f4d3c52c6_0_7"/>
          <p:cNvGrpSpPr/>
          <p:nvPr/>
        </p:nvGrpSpPr>
        <p:grpSpPr>
          <a:xfrm>
            <a:off x="8350306" y="1960680"/>
            <a:ext cx="3639366" cy="3545689"/>
            <a:chOff x="1733971" y="1629656"/>
            <a:chExt cx="2133900" cy="2133900"/>
          </a:xfrm>
        </p:grpSpPr>
        <p:sp>
          <p:nvSpPr>
            <p:cNvPr id="318" name="Google Shape;318;g6f4d3c52c6_0_7"/>
            <p:cNvSpPr/>
            <p:nvPr/>
          </p:nvSpPr>
          <p:spPr>
            <a:xfrm>
              <a:off x="1733971" y="1629656"/>
              <a:ext cx="2133900" cy="2133900"/>
            </a:xfrm>
            <a:prstGeom prst="ellipse">
              <a:avLst/>
            </a:prstGeom>
            <a:solidFill>
              <a:srgbClr val="3857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6f4d3c52c6_0_7"/>
            <p:cNvSpPr txBox="1"/>
            <p:nvPr/>
          </p:nvSpPr>
          <p:spPr>
            <a:xfrm>
              <a:off x="1781671" y="2424121"/>
              <a:ext cx="2038500" cy="522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4400" b="1" dirty="0">
                  <a:solidFill>
                    <a:schemeClr val="lt1"/>
                  </a:solidFill>
                  <a:latin typeface="Tw Cen MT" panose="020B0602020104020603" pitchFamily="34" charset="0"/>
                  <a:ea typeface="Twentieth Century"/>
                  <a:cs typeface="Twentieth Century"/>
                  <a:sym typeface="Twentieth Century"/>
                </a:rPr>
                <a:t>Dataset</a:t>
              </a:r>
              <a:endParaRPr sz="4400" b="1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9B01DB2-F689-4978-9733-6DB9B248195B}"/>
              </a:ext>
            </a:extLst>
          </p:cNvPr>
          <p:cNvGrpSpPr/>
          <p:nvPr/>
        </p:nvGrpSpPr>
        <p:grpSpPr>
          <a:xfrm>
            <a:off x="254906" y="-61226"/>
            <a:ext cx="7278915" cy="6919226"/>
            <a:chOff x="254906" y="-61226"/>
            <a:chExt cx="7278915" cy="691922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799497-221B-4148-9AD2-5449CEB3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6" y="551967"/>
              <a:ext cx="7278915" cy="630603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D4D56D-722C-4F88-A09D-EE45D665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403" y="-61226"/>
              <a:ext cx="701929" cy="701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Arrow: Bent-Up 21">
              <a:extLst>
                <a:ext uri="{FF2B5EF4-FFF2-40B4-BE49-F238E27FC236}">
                  <a16:creationId xmlns:a16="http://schemas.microsoft.com/office/drawing/2014/main" id="{922739EA-941B-4257-9EF3-1E4D9DB24EE9}"/>
                </a:ext>
              </a:extLst>
            </p:cNvPr>
            <p:cNvSpPr/>
            <p:nvPr/>
          </p:nvSpPr>
          <p:spPr>
            <a:xfrm rot="16200000" flipH="1">
              <a:off x="1982345" y="674452"/>
              <a:ext cx="850392" cy="195758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E251C4A3-09FC-4BF1-9278-52F2F94173E2}"/>
                </a:ext>
              </a:extLst>
            </p:cNvPr>
            <p:cNvSpPr/>
            <p:nvPr/>
          </p:nvSpPr>
          <p:spPr>
            <a:xfrm>
              <a:off x="1428749" y="2864780"/>
              <a:ext cx="1465626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System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Explosion: 8 Points 16">
            <a:extLst>
              <a:ext uri="{FF2B5EF4-FFF2-40B4-BE49-F238E27FC236}">
                <a16:creationId xmlns:a16="http://schemas.microsoft.com/office/drawing/2014/main" id="{E60B68DF-C4C8-4D35-A1A0-E80BB0A6CF24}"/>
              </a:ext>
            </a:extLst>
          </p:cNvPr>
          <p:cNvSpPr/>
          <p:nvPr/>
        </p:nvSpPr>
        <p:spPr>
          <a:xfrm>
            <a:off x="3161075" y="558742"/>
            <a:ext cx="273387" cy="320246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F07C86-8A29-4D8A-AC65-0C4EC28F72B2}"/>
              </a:ext>
            </a:extLst>
          </p:cNvPr>
          <p:cNvSpPr/>
          <p:nvPr/>
        </p:nvSpPr>
        <p:spPr>
          <a:xfrm>
            <a:off x="7780804" y="2864780"/>
            <a:ext cx="3221025" cy="3129619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" panose="020B0602020104020603" pitchFamily="34" charset="0"/>
              </a:rPr>
              <a:t>No Crash</a:t>
            </a:r>
          </a:p>
        </p:txBody>
      </p:sp>
    </p:spTree>
    <p:extLst>
      <p:ext uri="{BB962C8B-B14F-4D97-AF65-F5344CB8AC3E}">
        <p14:creationId xmlns:p14="http://schemas.microsoft.com/office/powerpoint/2010/main" val="3064481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11111E-6 C -0.00013 0.00023 -0.00104 0.10394 -0.00182 0.15972 C -0.04843 0.16991 -0.13515 0.16158 -0.20156 0.16898 L -0.20156 0.34491 L -0.02317 0.34283 " pathEditMode="relative" rAng="0" ptsTypes="AAAAA">
                                      <p:cBhvr>
                                        <p:cTn id="15" dur="4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8" y="17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E9524"/>
                                      </p:to>
                                    </p:animClr>
                                    <p:animClr clrSpc="rgb" dir="cw">
                                      <p:cBhvr>
                                        <p:cTn id="18" dur="2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9524"/>
                                      </p:to>
                                    </p:animClr>
                                    <p:set>
                                      <p:cBhvr>
                                        <p:cTn id="19" dur="2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6C7BCBF-0C80-403D-B6DF-D2D7ACDD1D55}"/>
              </a:ext>
            </a:extLst>
          </p:cNvPr>
          <p:cNvGrpSpPr/>
          <p:nvPr/>
        </p:nvGrpSpPr>
        <p:grpSpPr>
          <a:xfrm>
            <a:off x="254906" y="-61226"/>
            <a:ext cx="7278915" cy="6919226"/>
            <a:chOff x="254906" y="-61226"/>
            <a:chExt cx="7278915" cy="691922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799497-221B-4148-9AD2-5449CEB3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6" y="551967"/>
              <a:ext cx="7278915" cy="630603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D4D56D-722C-4F88-A09D-EE45D665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403" y="-61226"/>
              <a:ext cx="701929" cy="701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69447433-94FE-4098-A9E2-D09284B3E64E}"/>
                </a:ext>
              </a:extLst>
            </p:cNvPr>
            <p:cNvSpPr/>
            <p:nvPr/>
          </p:nvSpPr>
          <p:spPr>
            <a:xfrm>
              <a:off x="2785409" y="3528931"/>
              <a:ext cx="484632" cy="24071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01091E7-4252-478E-B8D7-ED8C53A03412}"/>
                </a:ext>
              </a:extLst>
            </p:cNvPr>
            <p:cNvSpPr/>
            <p:nvPr/>
          </p:nvSpPr>
          <p:spPr>
            <a:xfrm>
              <a:off x="1428749" y="2864780"/>
              <a:ext cx="1465626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Bent-Up 11">
              <a:extLst>
                <a:ext uri="{FF2B5EF4-FFF2-40B4-BE49-F238E27FC236}">
                  <a16:creationId xmlns:a16="http://schemas.microsoft.com/office/drawing/2014/main" id="{E586D726-3B2D-425C-BC9C-28557833D840}"/>
                </a:ext>
              </a:extLst>
            </p:cNvPr>
            <p:cNvSpPr/>
            <p:nvPr/>
          </p:nvSpPr>
          <p:spPr>
            <a:xfrm rot="16200000" flipH="1">
              <a:off x="1982345" y="674452"/>
              <a:ext cx="850392" cy="195758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6A7E3322-0FEA-48EE-9417-4A99644D90D4}"/>
                </a:ext>
              </a:extLst>
            </p:cNvPr>
            <p:cNvSpPr/>
            <p:nvPr/>
          </p:nvSpPr>
          <p:spPr>
            <a:xfrm rot="5400000" flipH="1">
              <a:off x="3762326" y="1532186"/>
              <a:ext cx="1495371" cy="1737483"/>
            </a:xfrm>
            <a:custGeom>
              <a:avLst/>
              <a:gdLst>
                <a:gd name="connsiteX0" fmla="*/ 0 w 850392"/>
                <a:gd name="connsiteY0" fmla="*/ 1655515 h 1868113"/>
                <a:gd name="connsiteX1" fmla="*/ 531495 w 850392"/>
                <a:gd name="connsiteY1" fmla="*/ 1655515 h 1868113"/>
                <a:gd name="connsiteX2" fmla="*/ 531495 w 850392"/>
                <a:gd name="connsiteY2" fmla="*/ 212598 h 1868113"/>
                <a:gd name="connsiteX3" fmla="*/ 425196 w 850392"/>
                <a:gd name="connsiteY3" fmla="*/ 212598 h 1868113"/>
                <a:gd name="connsiteX4" fmla="*/ 637794 w 850392"/>
                <a:gd name="connsiteY4" fmla="*/ 0 h 1868113"/>
                <a:gd name="connsiteX5" fmla="*/ 850392 w 850392"/>
                <a:gd name="connsiteY5" fmla="*/ 212598 h 1868113"/>
                <a:gd name="connsiteX6" fmla="*/ 744093 w 850392"/>
                <a:gd name="connsiteY6" fmla="*/ 212598 h 1868113"/>
                <a:gd name="connsiteX7" fmla="*/ 744093 w 850392"/>
                <a:gd name="connsiteY7" fmla="*/ 1868113 h 1868113"/>
                <a:gd name="connsiteX8" fmla="*/ 0 w 850392"/>
                <a:gd name="connsiteY8" fmla="*/ 1868113 h 1868113"/>
                <a:gd name="connsiteX9" fmla="*/ 0 w 850392"/>
                <a:gd name="connsiteY9" fmla="*/ 1655515 h 1868113"/>
                <a:gd name="connsiteX0" fmla="*/ 0 w 1495371"/>
                <a:gd name="connsiteY0" fmla="*/ 1671843 h 1868113"/>
                <a:gd name="connsiteX1" fmla="*/ 1176474 w 1495371"/>
                <a:gd name="connsiteY1" fmla="*/ 1655515 h 1868113"/>
                <a:gd name="connsiteX2" fmla="*/ 1176474 w 1495371"/>
                <a:gd name="connsiteY2" fmla="*/ 212598 h 1868113"/>
                <a:gd name="connsiteX3" fmla="*/ 1070175 w 1495371"/>
                <a:gd name="connsiteY3" fmla="*/ 212598 h 1868113"/>
                <a:gd name="connsiteX4" fmla="*/ 1282773 w 1495371"/>
                <a:gd name="connsiteY4" fmla="*/ 0 h 1868113"/>
                <a:gd name="connsiteX5" fmla="*/ 1495371 w 1495371"/>
                <a:gd name="connsiteY5" fmla="*/ 212598 h 1868113"/>
                <a:gd name="connsiteX6" fmla="*/ 1389072 w 1495371"/>
                <a:gd name="connsiteY6" fmla="*/ 212598 h 1868113"/>
                <a:gd name="connsiteX7" fmla="*/ 1389072 w 1495371"/>
                <a:gd name="connsiteY7" fmla="*/ 1868113 h 1868113"/>
                <a:gd name="connsiteX8" fmla="*/ 644979 w 1495371"/>
                <a:gd name="connsiteY8" fmla="*/ 1868113 h 1868113"/>
                <a:gd name="connsiteX9" fmla="*/ 0 w 1495371"/>
                <a:gd name="connsiteY9" fmla="*/ 1671843 h 1868113"/>
                <a:gd name="connsiteX0" fmla="*/ 0 w 1495371"/>
                <a:gd name="connsiteY0" fmla="*/ 1671843 h 1876277"/>
                <a:gd name="connsiteX1" fmla="*/ 1176474 w 1495371"/>
                <a:gd name="connsiteY1" fmla="*/ 1655515 h 1876277"/>
                <a:gd name="connsiteX2" fmla="*/ 1176474 w 1495371"/>
                <a:gd name="connsiteY2" fmla="*/ 212598 h 1876277"/>
                <a:gd name="connsiteX3" fmla="*/ 1070175 w 1495371"/>
                <a:gd name="connsiteY3" fmla="*/ 212598 h 1876277"/>
                <a:gd name="connsiteX4" fmla="*/ 1282773 w 1495371"/>
                <a:gd name="connsiteY4" fmla="*/ 0 h 1876277"/>
                <a:gd name="connsiteX5" fmla="*/ 1495371 w 1495371"/>
                <a:gd name="connsiteY5" fmla="*/ 212598 h 1876277"/>
                <a:gd name="connsiteX6" fmla="*/ 1389072 w 1495371"/>
                <a:gd name="connsiteY6" fmla="*/ 212598 h 1876277"/>
                <a:gd name="connsiteX7" fmla="*/ 1389072 w 1495371"/>
                <a:gd name="connsiteY7" fmla="*/ 1868113 h 1876277"/>
                <a:gd name="connsiteX8" fmla="*/ 212272 w 1495371"/>
                <a:gd name="connsiteY8" fmla="*/ 1876277 h 1876277"/>
                <a:gd name="connsiteX9" fmla="*/ 0 w 1495371"/>
                <a:gd name="connsiteY9" fmla="*/ 1671843 h 18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5371" h="1876277">
                  <a:moveTo>
                    <a:pt x="0" y="1671843"/>
                  </a:moveTo>
                  <a:lnTo>
                    <a:pt x="1176474" y="1655515"/>
                  </a:lnTo>
                  <a:lnTo>
                    <a:pt x="1176474" y="212598"/>
                  </a:lnTo>
                  <a:lnTo>
                    <a:pt x="1070175" y="212598"/>
                  </a:lnTo>
                  <a:lnTo>
                    <a:pt x="1282773" y="0"/>
                  </a:lnTo>
                  <a:lnTo>
                    <a:pt x="1495371" y="212598"/>
                  </a:lnTo>
                  <a:lnTo>
                    <a:pt x="1389072" y="212598"/>
                  </a:lnTo>
                  <a:lnTo>
                    <a:pt x="1389072" y="1868113"/>
                  </a:lnTo>
                  <a:lnTo>
                    <a:pt x="212272" y="1876277"/>
                  </a:lnTo>
                  <a:lnTo>
                    <a:pt x="0" y="167184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System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Explosion: 8 Points 16">
            <a:extLst>
              <a:ext uri="{FF2B5EF4-FFF2-40B4-BE49-F238E27FC236}">
                <a16:creationId xmlns:a16="http://schemas.microsoft.com/office/drawing/2014/main" id="{E60B68DF-C4C8-4D35-A1A0-E80BB0A6CF24}"/>
              </a:ext>
            </a:extLst>
          </p:cNvPr>
          <p:cNvSpPr/>
          <p:nvPr/>
        </p:nvSpPr>
        <p:spPr>
          <a:xfrm>
            <a:off x="3161075" y="558742"/>
            <a:ext cx="273387" cy="320246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30D8D057-C7A6-456F-8866-16DE238870DA}"/>
              </a:ext>
            </a:extLst>
          </p:cNvPr>
          <p:cNvSpPr/>
          <p:nvPr/>
        </p:nvSpPr>
        <p:spPr>
          <a:xfrm>
            <a:off x="2894375" y="2938463"/>
            <a:ext cx="266700" cy="231606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8F7FDC-2C6A-459B-8D52-F1747D5ED8D5}"/>
              </a:ext>
            </a:extLst>
          </p:cNvPr>
          <p:cNvSpPr/>
          <p:nvPr/>
        </p:nvSpPr>
        <p:spPr>
          <a:xfrm>
            <a:off x="7780804" y="2864780"/>
            <a:ext cx="3221025" cy="31296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" panose="020B0602020104020603" pitchFamily="34" charset="0"/>
              </a:rPr>
              <a:t>Crash</a:t>
            </a:r>
          </a:p>
        </p:txBody>
      </p:sp>
    </p:spTree>
    <p:extLst>
      <p:ext uri="{BB962C8B-B14F-4D97-AF65-F5344CB8AC3E}">
        <p14:creationId xmlns:p14="http://schemas.microsoft.com/office/powerpoint/2010/main" val="280189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11111E-6 C -0.00013 0.00023 -0.00091 0.10394 -0.00169 0.15972 C -0.0483 0.17014 -0.13515 0.16181 -0.20143 0.16945 C -0.20156 0.22662 -0.20156 0.2875 -0.20156 0.34491 L -0.02304 0.34283 C -0.02474 0.4213 -0.02396 0.70556 -0.02304 0.77685 C -0.00742 0.77477 -0.01966 0.83102 -0.00403 0.82894 " pathEditMode="relative" rAng="0" ptsTypes="AAAAAAA">
                                      <p:cBhvr>
                                        <p:cTn id="15" dur="7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8" y="4143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37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E9524"/>
                                      </p:to>
                                    </p:animClr>
                                    <p:animClr clrSpc="rgb" dir="cw">
                                      <p:cBhvr>
                                        <p:cTn id="18" dur="37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9524"/>
                                      </p:to>
                                    </p:animClr>
                                    <p:set>
                                      <p:cBhvr>
                                        <p:cTn id="19" dur="37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37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143 0.00278 L 0.0569 0.00278 L 0.05586 -0.17315 L 0.23919 -0.17778 L 0.24075 -0.11481 " pathEditMode="relative" ptsTypes="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1" grpId="0" animBg="1"/>
      <p:bldP spid="11" grpId="1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54635DC-6493-4CED-AEB1-9C5322910824}"/>
              </a:ext>
            </a:extLst>
          </p:cNvPr>
          <p:cNvGrpSpPr/>
          <p:nvPr/>
        </p:nvGrpSpPr>
        <p:grpSpPr>
          <a:xfrm>
            <a:off x="254906" y="-61226"/>
            <a:ext cx="7278915" cy="6919226"/>
            <a:chOff x="254906" y="-61226"/>
            <a:chExt cx="7278915" cy="691922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799497-221B-4148-9AD2-5449CEB3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6" y="551967"/>
              <a:ext cx="7278915" cy="630603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D4D56D-722C-4F88-A09D-EE45D665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403" y="-61226"/>
              <a:ext cx="701929" cy="701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Arrow: Bent-Up 12">
              <a:extLst>
                <a:ext uri="{FF2B5EF4-FFF2-40B4-BE49-F238E27FC236}">
                  <a16:creationId xmlns:a16="http://schemas.microsoft.com/office/drawing/2014/main" id="{644031F4-7BBF-4C52-B1AE-3E9096A5D5EC}"/>
                </a:ext>
              </a:extLst>
            </p:cNvPr>
            <p:cNvSpPr/>
            <p:nvPr/>
          </p:nvSpPr>
          <p:spPr>
            <a:xfrm rot="5400000" flipH="1">
              <a:off x="3740201" y="1299374"/>
              <a:ext cx="1284684" cy="1992422"/>
            </a:xfrm>
            <a:custGeom>
              <a:avLst/>
              <a:gdLst>
                <a:gd name="connsiteX0" fmla="*/ 0 w 850392"/>
                <a:gd name="connsiteY0" fmla="*/ 1655515 h 1868113"/>
                <a:gd name="connsiteX1" fmla="*/ 531495 w 850392"/>
                <a:gd name="connsiteY1" fmla="*/ 1655515 h 1868113"/>
                <a:gd name="connsiteX2" fmla="*/ 531495 w 850392"/>
                <a:gd name="connsiteY2" fmla="*/ 212598 h 1868113"/>
                <a:gd name="connsiteX3" fmla="*/ 425196 w 850392"/>
                <a:gd name="connsiteY3" fmla="*/ 212598 h 1868113"/>
                <a:gd name="connsiteX4" fmla="*/ 637794 w 850392"/>
                <a:gd name="connsiteY4" fmla="*/ 0 h 1868113"/>
                <a:gd name="connsiteX5" fmla="*/ 850392 w 850392"/>
                <a:gd name="connsiteY5" fmla="*/ 212598 h 1868113"/>
                <a:gd name="connsiteX6" fmla="*/ 744093 w 850392"/>
                <a:gd name="connsiteY6" fmla="*/ 212598 h 1868113"/>
                <a:gd name="connsiteX7" fmla="*/ 744093 w 850392"/>
                <a:gd name="connsiteY7" fmla="*/ 1868113 h 1868113"/>
                <a:gd name="connsiteX8" fmla="*/ 0 w 850392"/>
                <a:gd name="connsiteY8" fmla="*/ 1868113 h 1868113"/>
                <a:gd name="connsiteX9" fmla="*/ 0 w 850392"/>
                <a:gd name="connsiteY9" fmla="*/ 1655515 h 1868113"/>
                <a:gd name="connsiteX0" fmla="*/ 0 w 1495371"/>
                <a:gd name="connsiteY0" fmla="*/ 1671843 h 1868113"/>
                <a:gd name="connsiteX1" fmla="*/ 1176474 w 1495371"/>
                <a:gd name="connsiteY1" fmla="*/ 1655515 h 1868113"/>
                <a:gd name="connsiteX2" fmla="*/ 1176474 w 1495371"/>
                <a:gd name="connsiteY2" fmla="*/ 212598 h 1868113"/>
                <a:gd name="connsiteX3" fmla="*/ 1070175 w 1495371"/>
                <a:gd name="connsiteY3" fmla="*/ 212598 h 1868113"/>
                <a:gd name="connsiteX4" fmla="*/ 1282773 w 1495371"/>
                <a:gd name="connsiteY4" fmla="*/ 0 h 1868113"/>
                <a:gd name="connsiteX5" fmla="*/ 1495371 w 1495371"/>
                <a:gd name="connsiteY5" fmla="*/ 212598 h 1868113"/>
                <a:gd name="connsiteX6" fmla="*/ 1389072 w 1495371"/>
                <a:gd name="connsiteY6" fmla="*/ 212598 h 1868113"/>
                <a:gd name="connsiteX7" fmla="*/ 1389072 w 1495371"/>
                <a:gd name="connsiteY7" fmla="*/ 1868113 h 1868113"/>
                <a:gd name="connsiteX8" fmla="*/ 644979 w 1495371"/>
                <a:gd name="connsiteY8" fmla="*/ 1868113 h 1868113"/>
                <a:gd name="connsiteX9" fmla="*/ 0 w 1495371"/>
                <a:gd name="connsiteY9" fmla="*/ 1671843 h 1868113"/>
                <a:gd name="connsiteX0" fmla="*/ 0 w 1495371"/>
                <a:gd name="connsiteY0" fmla="*/ 1671843 h 1876277"/>
                <a:gd name="connsiteX1" fmla="*/ 1176474 w 1495371"/>
                <a:gd name="connsiteY1" fmla="*/ 1655515 h 1876277"/>
                <a:gd name="connsiteX2" fmla="*/ 1176474 w 1495371"/>
                <a:gd name="connsiteY2" fmla="*/ 212598 h 1876277"/>
                <a:gd name="connsiteX3" fmla="*/ 1070175 w 1495371"/>
                <a:gd name="connsiteY3" fmla="*/ 212598 h 1876277"/>
                <a:gd name="connsiteX4" fmla="*/ 1282773 w 1495371"/>
                <a:gd name="connsiteY4" fmla="*/ 0 h 1876277"/>
                <a:gd name="connsiteX5" fmla="*/ 1495371 w 1495371"/>
                <a:gd name="connsiteY5" fmla="*/ 212598 h 1876277"/>
                <a:gd name="connsiteX6" fmla="*/ 1389072 w 1495371"/>
                <a:gd name="connsiteY6" fmla="*/ 212598 h 1876277"/>
                <a:gd name="connsiteX7" fmla="*/ 1389072 w 1495371"/>
                <a:gd name="connsiteY7" fmla="*/ 1868113 h 1876277"/>
                <a:gd name="connsiteX8" fmla="*/ 212272 w 1495371"/>
                <a:gd name="connsiteY8" fmla="*/ 1876277 h 1876277"/>
                <a:gd name="connsiteX9" fmla="*/ 0 w 1495371"/>
                <a:gd name="connsiteY9" fmla="*/ 1671843 h 1876277"/>
                <a:gd name="connsiteX0" fmla="*/ 24492 w 1283099"/>
                <a:gd name="connsiteY0" fmla="*/ 1663026 h 1876277"/>
                <a:gd name="connsiteX1" fmla="*/ 964202 w 1283099"/>
                <a:gd name="connsiteY1" fmla="*/ 1655515 h 1876277"/>
                <a:gd name="connsiteX2" fmla="*/ 964202 w 1283099"/>
                <a:gd name="connsiteY2" fmla="*/ 212598 h 1876277"/>
                <a:gd name="connsiteX3" fmla="*/ 857903 w 1283099"/>
                <a:gd name="connsiteY3" fmla="*/ 212598 h 1876277"/>
                <a:gd name="connsiteX4" fmla="*/ 1070501 w 1283099"/>
                <a:gd name="connsiteY4" fmla="*/ 0 h 1876277"/>
                <a:gd name="connsiteX5" fmla="*/ 1283099 w 1283099"/>
                <a:gd name="connsiteY5" fmla="*/ 212598 h 1876277"/>
                <a:gd name="connsiteX6" fmla="*/ 1176800 w 1283099"/>
                <a:gd name="connsiteY6" fmla="*/ 212598 h 1876277"/>
                <a:gd name="connsiteX7" fmla="*/ 1176800 w 1283099"/>
                <a:gd name="connsiteY7" fmla="*/ 1868113 h 1876277"/>
                <a:gd name="connsiteX8" fmla="*/ 0 w 1283099"/>
                <a:gd name="connsiteY8" fmla="*/ 1876277 h 1876277"/>
                <a:gd name="connsiteX9" fmla="*/ 24492 w 1283099"/>
                <a:gd name="connsiteY9" fmla="*/ 1663026 h 1876277"/>
                <a:gd name="connsiteX0" fmla="*/ 8163 w 1283099"/>
                <a:gd name="connsiteY0" fmla="*/ 1663026 h 1876277"/>
                <a:gd name="connsiteX1" fmla="*/ 964202 w 1283099"/>
                <a:gd name="connsiteY1" fmla="*/ 1655515 h 1876277"/>
                <a:gd name="connsiteX2" fmla="*/ 964202 w 1283099"/>
                <a:gd name="connsiteY2" fmla="*/ 212598 h 1876277"/>
                <a:gd name="connsiteX3" fmla="*/ 857903 w 1283099"/>
                <a:gd name="connsiteY3" fmla="*/ 212598 h 1876277"/>
                <a:gd name="connsiteX4" fmla="*/ 1070501 w 1283099"/>
                <a:gd name="connsiteY4" fmla="*/ 0 h 1876277"/>
                <a:gd name="connsiteX5" fmla="*/ 1283099 w 1283099"/>
                <a:gd name="connsiteY5" fmla="*/ 212598 h 1876277"/>
                <a:gd name="connsiteX6" fmla="*/ 1176800 w 1283099"/>
                <a:gd name="connsiteY6" fmla="*/ 212598 h 1876277"/>
                <a:gd name="connsiteX7" fmla="*/ 1176800 w 1283099"/>
                <a:gd name="connsiteY7" fmla="*/ 1868113 h 1876277"/>
                <a:gd name="connsiteX8" fmla="*/ 0 w 1283099"/>
                <a:gd name="connsiteY8" fmla="*/ 1876277 h 1876277"/>
                <a:gd name="connsiteX9" fmla="*/ 8163 w 1283099"/>
                <a:gd name="connsiteY9" fmla="*/ 1663026 h 1876277"/>
                <a:gd name="connsiteX0" fmla="*/ 0 w 1298749"/>
                <a:gd name="connsiteY0" fmla="*/ 1668170 h 1876277"/>
                <a:gd name="connsiteX1" fmla="*/ 979852 w 1298749"/>
                <a:gd name="connsiteY1" fmla="*/ 1655515 h 1876277"/>
                <a:gd name="connsiteX2" fmla="*/ 979852 w 1298749"/>
                <a:gd name="connsiteY2" fmla="*/ 212598 h 1876277"/>
                <a:gd name="connsiteX3" fmla="*/ 873553 w 1298749"/>
                <a:gd name="connsiteY3" fmla="*/ 212598 h 1876277"/>
                <a:gd name="connsiteX4" fmla="*/ 1086151 w 1298749"/>
                <a:gd name="connsiteY4" fmla="*/ 0 h 1876277"/>
                <a:gd name="connsiteX5" fmla="*/ 1298749 w 1298749"/>
                <a:gd name="connsiteY5" fmla="*/ 212598 h 1876277"/>
                <a:gd name="connsiteX6" fmla="*/ 1192450 w 1298749"/>
                <a:gd name="connsiteY6" fmla="*/ 212598 h 1876277"/>
                <a:gd name="connsiteX7" fmla="*/ 1192450 w 1298749"/>
                <a:gd name="connsiteY7" fmla="*/ 1868113 h 1876277"/>
                <a:gd name="connsiteX8" fmla="*/ 15650 w 1298749"/>
                <a:gd name="connsiteY8" fmla="*/ 1876277 h 1876277"/>
                <a:gd name="connsiteX9" fmla="*/ 0 w 1298749"/>
                <a:gd name="connsiteY9" fmla="*/ 1668170 h 1876277"/>
                <a:gd name="connsiteX0" fmla="*/ 3400 w 1283099"/>
                <a:gd name="connsiteY0" fmla="*/ 1663026 h 1876277"/>
                <a:gd name="connsiteX1" fmla="*/ 964202 w 1283099"/>
                <a:gd name="connsiteY1" fmla="*/ 1655515 h 1876277"/>
                <a:gd name="connsiteX2" fmla="*/ 964202 w 1283099"/>
                <a:gd name="connsiteY2" fmla="*/ 212598 h 1876277"/>
                <a:gd name="connsiteX3" fmla="*/ 857903 w 1283099"/>
                <a:gd name="connsiteY3" fmla="*/ 212598 h 1876277"/>
                <a:gd name="connsiteX4" fmla="*/ 1070501 w 1283099"/>
                <a:gd name="connsiteY4" fmla="*/ 0 h 1876277"/>
                <a:gd name="connsiteX5" fmla="*/ 1283099 w 1283099"/>
                <a:gd name="connsiteY5" fmla="*/ 212598 h 1876277"/>
                <a:gd name="connsiteX6" fmla="*/ 1176800 w 1283099"/>
                <a:gd name="connsiteY6" fmla="*/ 212598 h 1876277"/>
                <a:gd name="connsiteX7" fmla="*/ 1176800 w 1283099"/>
                <a:gd name="connsiteY7" fmla="*/ 1868113 h 1876277"/>
                <a:gd name="connsiteX8" fmla="*/ 0 w 1283099"/>
                <a:gd name="connsiteY8" fmla="*/ 1876277 h 1876277"/>
                <a:gd name="connsiteX9" fmla="*/ 3400 w 1283099"/>
                <a:gd name="connsiteY9" fmla="*/ 1663026 h 1876277"/>
                <a:gd name="connsiteX0" fmla="*/ 222 w 1284684"/>
                <a:gd name="connsiteY0" fmla="*/ 1663026 h 1876277"/>
                <a:gd name="connsiteX1" fmla="*/ 965787 w 1284684"/>
                <a:gd name="connsiteY1" fmla="*/ 1655515 h 1876277"/>
                <a:gd name="connsiteX2" fmla="*/ 965787 w 1284684"/>
                <a:gd name="connsiteY2" fmla="*/ 212598 h 1876277"/>
                <a:gd name="connsiteX3" fmla="*/ 859488 w 1284684"/>
                <a:gd name="connsiteY3" fmla="*/ 212598 h 1876277"/>
                <a:gd name="connsiteX4" fmla="*/ 1072086 w 1284684"/>
                <a:gd name="connsiteY4" fmla="*/ 0 h 1876277"/>
                <a:gd name="connsiteX5" fmla="*/ 1284684 w 1284684"/>
                <a:gd name="connsiteY5" fmla="*/ 212598 h 1876277"/>
                <a:gd name="connsiteX6" fmla="*/ 1178385 w 1284684"/>
                <a:gd name="connsiteY6" fmla="*/ 212598 h 1876277"/>
                <a:gd name="connsiteX7" fmla="*/ 1178385 w 1284684"/>
                <a:gd name="connsiteY7" fmla="*/ 1868113 h 1876277"/>
                <a:gd name="connsiteX8" fmla="*/ 1585 w 1284684"/>
                <a:gd name="connsiteY8" fmla="*/ 1876277 h 1876277"/>
                <a:gd name="connsiteX9" fmla="*/ 222 w 1284684"/>
                <a:gd name="connsiteY9" fmla="*/ 1663026 h 18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684" h="1876277">
                  <a:moveTo>
                    <a:pt x="222" y="1663026"/>
                  </a:moveTo>
                  <a:lnTo>
                    <a:pt x="965787" y="1655515"/>
                  </a:lnTo>
                  <a:lnTo>
                    <a:pt x="965787" y="212598"/>
                  </a:lnTo>
                  <a:lnTo>
                    <a:pt x="859488" y="212598"/>
                  </a:lnTo>
                  <a:lnTo>
                    <a:pt x="1072086" y="0"/>
                  </a:lnTo>
                  <a:lnTo>
                    <a:pt x="1284684" y="212598"/>
                  </a:lnTo>
                  <a:lnTo>
                    <a:pt x="1178385" y="212598"/>
                  </a:lnTo>
                  <a:lnTo>
                    <a:pt x="1178385" y="1868113"/>
                  </a:lnTo>
                  <a:lnTo>
                    <a:pt x="1585" y="1876277"/>
                  </a:lnTo>
                  <a:cubicBezTo>
                    <a:pt x="2718" y="1805193"/>
                    <a:pt x="-911" y="1734110"/>
                    <a:pt x="222" y="166302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Bent-Up 10">
              <a:extLst>
                <a:ext uri="{FF2B5EF4-FFF2-40B4-BE49-F238E27FC236}">
                  <a16:creationId xmlns:a16="http://schemas.microsoft.com/office/drawing/2014/main" id="{47085BF1-4CB2-4991-8D9F-4BB93E4C7195}"/>
                </a:ext>
              </a:extLst>
            </p:cNvPr>
            <p:cNvSpPr/>
            <p:nvPr/>
          </p:nvSpPr>
          <p:spPr>
            <a:xfrm rot="16200000" flipH="1">
              <a:off x="4857676" y="1739450"/>
              <a:ext cx="594250" cy="2508625"/>
            </a:xfrm>
            <a:custGeom>
              <a:avLst/>
              <a:gdLst>
                <a:gd name="connsiteX0" fmla="*/ 0 w 776288"/>
                <a:gd name="connsiteY0" fmla="*/ 2312168 h 2506240"/>
                <a:gd name="connsiteX1" fmla="*/ 485180 w 776288"/>
                <a:gd name="connsiteY1" fmla="*/ 2312168 h 2506240"/>
                <a:gd name="connsiteX2" fmla="*/ 485180 w 776288"/>
                <a:gd name="connsiteY2" fmla="*/ 194072 h 2506240"/>
                <a:gd name="connsiteX3" fmla="*/ 388144 w 776288"/>
                <a:gd name="connsiteY3" fmla="*/ 194072 h 2506240"/>
                <a:gd name="connsiteX4" fmla="*/ 582216 w 776288"/>
                <a:gd name="connsiteY4" fmla="*/ 0 h 2506240"/>
                <a:gd name="connsiteX5" fmla="*/ 776288 w 776288"/>
                <a:gd name="connsiteY5" fmla="*/ 194072 h 2506240"/>
                <a:gd name="connsiteX6" fmla="*/ 679252 w 776288"/>
                <a:gd name="connsiteY6" fmla="*/ 194072 h 2506240"/>
                <a:gd name="connsiteX7" fmla="*/ 679252 w 776288"/>
                <a:gd name="connsiteY7" fmla="*/ 2506240 h 2506240"/>
                <a:gd name="connsiteX8" fmla="*/ 0 w 776288"/>
                <a:gd name="connsiteY8" fmla="*/ 2506240 h 2506240"/>
                <a:gd name="connsiteX9" fmla="*/ 0 w 776288"/>
                <a:gd name="connsiteY9" fmla="*/ 2312168 h 2506240"/>
                <a:gd name="connsiteX0" fmla="*/ 182880 w 776288"/>
                <a:gd name="connsiteY0" fmla="*/ 2312168 h 2506240"/>
                <a:gd name="connsiteX1" fmla="*/ 485180 w 776288"/>
                <a:gd name="connsiteY1" fmla="*/ 2312168 h 2506240"/>
                <a:gd name="connsiteX2" fmla="*/ 485180 w 776288"/>
                <a:gd name="connsiteY2" fmla="*/ 194072 h 2506240"/>
                <a:gd name="connsiteX3" fmla="*/ 388144 w 776288"/>
                <a:gd name="connsiteY3" fmla="*/ 194072 h 2506240"/>
                <a:gd name="connsiteX4" fmla="*/ 582216 w 776288"/>
                <a:gd name="connsiteY4" fmla="*/ 0 h 2506240"/>
                <a:gd name="connsiteX5" fmla="*/ 776288 w 776288"/>
                <a:gd name="connsiteY5" fmla="*/ 194072 h 2506240"/>
                <a:gd name="connsiteX6" fmla="*/ 679252 w 776288"/>
                <a:gd name="connsiteY6" fmla="*/ 194072 h 2506240"/>
                <a:gd name="connsiteX7" fmla="*/ 679252 w 776288"/>
                <a:gd name="connsiteY7" fmla="*/ 2506240 h 2506240"/>
                <a:gd name="connsiteX8" fmla="*/ 0 w 776288"/>
                <a:gd name="connsiteY8" fmla="*/ 2506240 h 2506240"/>
                <a:gd name="connsiteX9" fmla="*/ 182880 w 776288"/>
                <a:gd name="connsiteY9" fmla="*/ 2312168 h 2506240"/>
                <a:gd name="connsiteX0" fmla="*/ 7620 w 601028"/>
                <a:gd name="connsiteY0" fmla="*/ 2312168 h 2506240"/>
                <a:gd name="connsiteX1" fmla="*/ 309920 w 601028"/>
                <a:gd name="connsiteY1" fmla="*/ 2312168 h 2506240"/>
                <a:gd name="connsiteX2" fmla="*/ 309920 w 601028"/>
                <a:gd name="connsiteY2" fmla="*/ 194072 h 2506240"/>
                <a:gd name="connsiteX3" fmla="*/ 212884 w 601028"/>
                <a:gd name="connsiteY3" fmla="*/ 194072 h 2506240"/>
                <a:gd name="connsiteX4" fmla="*/ 406956 w 601028"/>
                <a:gd name="connsiteY4" fmla="*/ 0 h 2506240"/>
                <a:gd name="connsiteX5" fmla="*/ 601028 w 601028"/>
                <a:gd name="connsiteY5" fmla="*/ 194072 h 2506240"/>
                <a:gd name="connsiteX6" fmla="*/ 503992 w 601028"/>
                <a:gd name="connsiteY6" fmla="*/ 194072 h 2506240"/>
                <a:gd name="connsiteX7" fmla="*/ 503992 w 601028"/>
                <a:gd name="connsiteY7" fmla="*/ 2506240 h 2506240"/>
                <a:gd name="connsiteX8" fmla="*/ 0 w 601028"/>
                <a:gd name="connsiteY8" fmla="*/ 2506240 h 2506240"/>
                <a:gd name="connsiteX9" fmla="*/ 7620 w 601028"/>
                <a:gd name="connsiteY9" fmla="*/ 2312168 h 2506240"/>
                <a:gd name="connsiteX0" fmla="*/ 0 w 593408"/>
                <a:gd name="connsiteY0" fmla="*/ 2312168 h 2508621"/>
                <a:gd name="connsiteX1" fmla="*/ 302300 w 593408"/>
                <a:gd name="connsiteY1" fmla="*/ 2312168 h 2508621"/>
                <a:gd name="connsiteX2" fmla="*/ 302300 w 593408"/>
                <a:gd name="connsiteY2" fmla="*/ 194072 h 2508621"/>
                <a:gd name="connsiteX3" fmla="*/ 205264 w 593408"/>
                <a:gd name="connsiteY3" fmla="*/ 194072 h 2508621"/>
                <a:gd name="connsiteX4" fmla="*/ 399336 w 593408"/>
                <a:gd name="connsiteY4" fmla="*/ 0 h 2508621"/>
                <a:gd name="connsiteX5" fmla="*/ 593408 w 593408"/>
                <a:gd name="connsiteY5" fmla="*/ 194072 h 2508621"/>
                <a:gd name="connsiteX6" fmla="*/ 496372 w 593408"/>
                <a:gd name="connsiteY6" fmla="*/ 194072 h 2508621"/>
                <a:gd name="connsiteX7" fmla="*/ 496372 w 593408"/>
                <a:gd name="connsiteY7" fmla="*/ 2506240 h 2508621"/>
                <a:gd name="connsiteX8" fmla="*/ 4286 w 593408"/>
                <a:gd name="connsiteY8" fmla="*/ 2508621 h 2508621"/>
                <a:gd name="connsiteX9" fmla="*/ 0 w 593408"/>
                <a:gd name="connsiteY9" fmla="*/ 2312168 h 2508621"/>
                <a:gd name="connsiteX0" fmla="*/ 5408 w 598816"/>
                <a:gd name="connsiteY0" fmla="*/ 2312168 h 2508623"/>
                <a:gd name="connsiteX1" fmla="*/ 307708 w 598816"/>
                <a:gd name="connsiteY1" fmla="*/ 2312168 h 2508623"/>
                <a:gd name="connsiteX2" fmla="*/ 307708 w 598816"/>
                <a:gd name="connsiteY2" fmla="*/ 194072 h 2508623"/>
                <a:gd name="connsiteX3" fmla="*/ 210672 w 598816"/>
                <a:gd name="connsiteY3" fmla="*/ 194072 h 2508623"/>
                <a:gd name="connsiteX4" fmla="*/ 404744 w 598816"/>
                <a:gd name="connsiteY4" fmla="*/ 0 h 2508623"/>
                <a:gd name="connsiteX5" fmla="*/ 598816 w 598816"/>
                <a:gd name="connsiteY5" fmla="*/ 194072 h 2508623"/>
                <a:gd name="connsiteX6" fmla="*/ 501780 w 598816"/>
                <a:gd name="connsiteY6" fmla="*/ 194072 h 2508623"/>
                <a:gd name="connsiteX7" fmla="*/ 501780 w 598816"/>
                <a:gd name="connsiteY7" fmla="*/ 2506240 h 2508623"/>
                <a:gd name="connsiteX8" fmla="*/ 169 w 598816"/>
                <a:gd name="connsiteY8" fmla="*/ 2508623 h 2508623"/>
                <a:gd name="connsiteX9" fmla="*/ 5408 w 598816"/>
                <a:gd name="connsiteY9" fmla="*/ 2312168 h 2508623"/>
                <a:gd name="connsiteX0" fmla="*/ 842 w 594250"/>
                <a:gd name="connsiteY0" fmla="*/ 2312168 h 2508625"/>
                <a:gd name="connsiteX1" fmla="*/ 303142 w 594250"/>
                <a:gd name="connsiteY1" fmla="*/ 2312168 h 2508625"/>
                <a:gd name="connsiteX2" fmla="*/ 303142 w 594250"/>
                <a:gd name="connsiteY2" fmla="*/ 194072 h 2508625"/>
                <a:gd name="connsiteX3" fmla="*/ 206106 w 594250"/>
                <a:gd name="connsiteY3" fmla="*/ 194072 h 2508625"/>
                <a:gd name="connsiteX4" fmla="*/ 400178 w 594250"/>
                <a:gd name="connsiteY4" fmla="*/ 0 h 2508625"/>
                <a:gd name="connsiteX5" fmla="*/ 594250 w 594250"/>
                <a:gd name="connsiteY5" fmla="*/ 194072 h 2508625"/>
                <a:gd name="connsiteX6" fmla="*/ 497214 w 594250"/>
                <a:gd name="connsiteY6" fmla="*/ 194072 h 2508625"/>
                <a:gd name="connsiteX7" fmla="*/ 497214 w 594250"/>
                <a:gd name="connsiteY7" fmla="*/ 2506240 h 2508625"/>
                <a:gd name="connsiteX8" fmla="*/ 365 w 594250"/>
                <a:gd name="connsiteY8" fmla="*/ 2508625 h 2508625"/>
                <a:gd name="connsiteX9" fmla="*/ 842 w 594250"/>
                <a:gd name="connsiteY9" fmla="*/ 2312168 h 250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250" h="2508625">
                  <a:moveTo>
                    <a:pt x="842" y="2312168"/>
                  </a:moveTo>
                  <a:lnTo>
                    <a:pt x="303142" y="2312168"/>
                  </a:lnTo>
                  <a:lnTo>
                    <a:pt x="303142" y="194072"/>
                  </a:lnTo>
                  <a:lnTo>
                    <a:pt x="206106" y="194072"/>
                  </a:lnTo>
                  <a:lnTo>
                    <a:pt x="400178" y="0"/>
                  </a:lnTo>
                  <a:lnTo>
                    <a:pt x="594250" y="194072"/>
                  </a:lnTo>
                  <a:lnTo>
                    <a:pt x="497214" y="194072"/>
                  </a:lnTo>
                  <a:lnTo>
                    <a:pt x="497214" y="2506240"/>
                  </a:lnTo>
                  <a:lnTo>
                    <a:pt x="365" y="2508625"/>
                  </a:lnTo>
                  <a:cubicBezTo>
                    <a:pt x="-1064" y="2443141"/>
                    <a:pt x="2271" y="2377652"/>
                    <a:pt x="842" y="2312168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95B97118-3D45-4B3C-87BE-6DF0D38BD822}"/>
                </a:ext>
              </a:extLst>
            </p:cNvPr>
            <p:cNvSpPr/>
            <p:nvPr/>
          </p:nvSpPr>
          <p:spPr>
            <a:xfrm rot="16200000">
              <a:off x="2388642" y="4370300"/>
              <a:ext cx="2315863" cy="4332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Bent-Up 10">
              <a:extLst>
                <a:ext uri="{FF2B5EF4-FFF2-40B4-BE49-F238E27FC236}">
                  <a16:creationId xmlns:a16="http://schemas.microsoft.com/office/drawing/2014/main" id="{187DF438-9975-4718-8BF0-B34B65F49694}"/>
                </a:ext>
              </a:extLst>
            </p:cNvPr>
            <p:cNvSpPr/>
            <p:nvPr/>
          </p:nvSpPr>
          <p:spPr>
            <a:xfrm rot="10800000">
              <a:off x="2792081" y="2999897"/>
              <a:ext cx="466895" cy="2738731"/>
            </a:xfrm>
            <a:custGeom>
              <a:avLst/>
              <a:gdLst>
                <a:gd name="connsiteX0" fmla="*/ 0 w 776288"/>
                <a:gd name="connsiteY0" fmla="*/ 2312168 h 2506240"/>
                <a:gd name="connsiteX1" fmla="*/ 485180 w 776288"/>
                <a:gd name="connsiteY1" fmla="*/ 2312168 h 2506240"/>
                <a:gd name="connsiteX2" fmla="*/ 485180 w 776288"/>
                <a:gd name="connsiteY2" fmla="*/ 194072 h 2506240"/>
                <a:gd name="connsiteX3" fmla="*/ 388144 w 776288"/>
                <a:gd name="connsiteY3" fmla="*/ 194072 h 2506240"/>
                <a:gd name="connsiteX4" fmla="*/ 582216 w 776288"/>
                <a:gd name="connsiteY4" fmla="*/ 0 h 2506240"/>
                <a:gd name="connsiteX5" fmla="*/ 776288 w 776288"/>
                <a:gd name="connsiteY5" fmla="*/ 194072 h 2506240"/>
                <a:gd name="connsiteX6" fmla="*/ 679252 w 776288"/>
                <a:gd name="connsiteY6" fmla="*/ 194072 h 2506240"/>
                <a:gd name="connsiteX7" fmla="*/ 679252 w 776288"/>
                <a:gd name="connsiteY7" fmla="*/ 2506240 h 2506240"/>
                <a:gd name="connsiteX8" fmla="*/ 0 w 776288"/>
                <a:gd name="connsiteY8" fmla="*/ 2506240 h 2506240"/>
                <a:gd name="connsiteX9" fmla="*/ 0 w 776288"/>
                <a:gd name="connsiteY9" fmla="*/ 2312168 h 2506240"/>
                <a:gd name="connsiteX0" fmla="*/ 182880 w 776288"/>
                <a:gd name="connsiteY0" fmla="*/ 2312168 h 2506240"/>
                <a:gd name="connsiteX1" fmla="*/ 485180 w 776288"/>
                <a:gd name="connsiteY1" fmla="*/ 2312168 h 2506240"/>
                <a:gd name="connsiteX2" fmla="*/ 485180 w 776288"/>
                <a:gd name="connsiteY2" fmla="*/ 194072 h 2506240"/>
                <a:gd name="connsiteX3" fmla="*/ 388144 w 776288"/>
                <a:gd name="connsiteY3" fmla="*/ 194072 h 2506240"/>
                <a:gd name="connsiteX4" fmla="*/ 582216 w 776288"/>
                <a:gd name="connsiteY4" fmla="*/ 0 h 2506240"/>
                <a:gd name="connsiteX5" fmla="*/ 776288 w 776288"/>
                <a:gd name="connsiteY5" fmla="*/ 194072 h 2506240"/>
                <a:gd name="connsiteX6" fmla="*/ 679252 w 776288"/>
                <a:gd name="connsiteY6" fmla="*/ 194072 h 2506240"/>
                <a:gd name="connsiteX7" fmla="*/ 679252 w 776288"/>
                <a:gd name="connsiteY7" fmla="*/ 2506240 h 2506240"/>
                <a:gd name="connsiteX8" fmla="*/ 0 w 776288"/>
                <a:gd name="connsiteY8" fmla="*/ 2506240 h 2506240"/>
                <a:gd name="connsiteX9" fmla="*/ 182880 w 776288"/>
                <a:gd name="connsiteY9" fmla="*/ 2312168 h 2506240"/>
                <a:gd name="connsiteX0" fmla="*/ 7620 w 601028"/>
                <a:gd name="connsiteY0" fmla="*/ 2312168 h 2506240"/>
                <a:gd name="connsiteX1" fmla="*/ 309920 w 601028"/>
                <a:gd name="connsiteY1" fmla="*/ 2312168 h 2506240"/>
                <a:gd name="connsiteX2" fmla="*/ 309920 w 601028"/>
                <a:gd name="connsiteY2" fmla="*/ 194072 h 2506240"/>
                <a:gd name="connsiteX3" fmla="*/ 212884 w 601028"/>
                <a:gd name="connsiteY3" fmla="*/ 194072 h 2506240"/>
                <a:gd name="connsiteX4" fmla="*/ 406956 w 601028"/>
                <a:gd name="connsiteY4" fmla="*/ 0 h 2506240"/>
                <a:gd name="connsiteX5" fmla="*/ 601028 w 601028"/>
                <a:gd name="connsiteY5" fmla="*/ 194072 h 2506240"/>
                <a:gd name="connsiteX6" fmla="*/ 503992 w 601028"/>
                <a:gd name="connsiteY6" fmla="*/ 194072 h 2506240"/>
                <a:gd name="connsiteX7" fmla="*/ 503992 w 601028"/>
                <a:gd name="connsiteY7" fmla="*/ 2506240 h 2506240"/>
                <a:gd name="connsiteX8" fmla="*/ 0 w 601028"/>
                <a:gd name="connsiteY8" fmla="*/ 2506240 h 2506240"/>
                <a:gd name="connsiteX9" fmla="*/ 7620 w 601028"/>
                <a:gd name="connsiteY9" fmla="*/ 2312168 h 2506240"/>
                <a:gd name="connsiteX0" fmla="*/ 0 w 593408"/>
                <a:gd name="connsiteY0" fmla="*/ 2312168 h 2508621"/>
                <a:gd name="connsiteX1" fmla="*/ 302300 w 593408"/>
                <a:gd name="connsiteY1" fmla="*/ 2312168 h 2508621"/>
                <a:gd name="connsiteX2" fmla="*/ 302300 w 593408"/>
                <a:gd name="connsiteY2" fmla="*/ 194072 h 2508621"/>
                <a:gd name="connsiteX3" fmla="*/ 205264 w 593408"/>
                <a:gd name="connsiteY3" fmla="*/ 194072 h 2508621"/>
                <a:gd name="connsiteX4" fmla="*/ 399336 w 593408"/>
                <a:gd name="connsiteY4" fmla="*/ 0 h 2508621"/>
                <a:gd name="connsiteX5" fmla="*/ 593408 w 593408"/>
                <a:gd name="connsiteY5" fmla="*/ 194072 h 2508621"/>
                <a:gd name="connsiteX6" fmla="*/ 496372 w 593408"/>
                <a:gd name="connsiteY6" fmla="*/ 194072 h 2508621"/>
                <a:gd name="connsiteX7" fmla="*/ 496372 w 593408"/>
                <a:gd name="connsiteY7" fmla="*/ 2506240 h 2508621"/>
                <a:gd name="connsiteX8" fmla="*/ 4286 w 593408"/>
                <a:gd name="connsiteY8" fmla="*/ 2508621 h 2508621"/>
                <a:gd name="connsiteX9" fmla="*/ 0 w 593408"/>
                <a:gd name="connsiteY9" fmla="*/ 2312168 h 2508621"/>
                <a:gd name="connsiteX0" fmla="*/ 5408 w 598816"/>
                <a:gd name="connsiteY0" fmla="*/ 2312168 h 2508623"/>
                <a:gd name="connsiteX1" fmla="*/ 307708 w 598816"/>
                <a:gd name="connsiteY1" fmla="*/ 2312168 h 2508623"/>
                <a:gd name="connsiteX2" fmla="*/ 307708 w 598816"/>
                <a:gd name="connsiteY2" fmla="*/ 194072 h 2508623"/>
                <a:gd name="connsiteX3" fmla="*/ 210672 w 598816"/>
                <a:gd name="connsiteY3" fmla="*/ 194072 h 2508623"/>
                <a:gd name="connsiteX4" fmla="*/ 404744 w 598816"/>
                <a:gd name="connsiteY4" fmla="*/ 0 h 2508623"/>
                <a:gd name="connsiteX5" fmla="*/ 598816 w 598816"/>
                <a:gd name="connsiteY5" fmla="*/ 194072 h 2508623"/>
                <a:gd name="connsiteX6" fmla="*/ 501780 w 598816"/>
                <a:gd name="connsiteY6" fmla="*/ 194072 h 2508623"/>
                <a:gd name="connsiteX7" fmla="*/ 501780 w 598816"/>
                <a:gd name="connsiteY7" fmla="*/ 2506240 h 2508623"/>
                <a:gd name="connsiteX8" fmla="*/ 169 w 598816"/>
                <a:gd name="connsiteY8" fmla="*/ 2508623 h 2508623"/>
                <a:gd name="connsiteX9" fmla="*/ 5408 w 598816"/>
                <a:gd name="connsiteY9" fmla="*/ 2312168 h 2508623"/>
                <a:gd name="connsiteX0" fmla="*/ 842 w 594250"/>
                <a:gd name="connsiteY0" fmla="*/ 2312168 h 2508625"/>
                <a:gd name="connsiteX1" fmla="*/ 303142 w 594250"/>
                <a:gd name="connsiteY1" fmla="*/ 2312168 h 2508625"/>
                <a:gd name="connsiteX2" fmla="*/ 303142 w 594250"/>
                <a:gd name="connsiteY2" fmla="*/ 194072 h 2508625"/>
                <a:gd name="connsiteX3" fmla="*/ 206106 w 594250"/>
                <a:gd name="connsiteY3" fmla="*/ 194072 h 2508625"/>
                <a:gd name="connsiteX4" fmla="*/ 400178 w 594250"/>
                <a:gd name="connsiteY4" fmla="*/ 0 h 2508625"/>
                <a:gd name="connsiteX5" fmla="*/ 594250 w 594250"/>
                <a:gd name="connsiteY5" fmla="*/ 194072 h 2508625"/>
                <a:gd name="connsiteX6" fmla="*/ 497214 w 594250"/>
                <a:gd name="connsiteY6" fmla="*/ 194072 h 2508625"/>
                <a:gd name="connsiteX7" fmla="*/ 497214 w 594250"/>
                <a:gd name="connsiteY7" fmla="*/ 2506240 h 2508625"/>
                <a:gd name="connsiteX8" fmla="*/ 365 w 594250"/>
                <a:gd name="connsiteY8" fmla="*/ 2508625 h 2508625"/>
                <a:gd name="connsiteX9" fmla="*/ 842 w 594250"/>
                <a:gd name="connsiteY9" fmla="*/ 2312168 h 2508625"/>
                <a:gd name="connsiteX0" fmla="*/ 182865 w 593894"/>
                <a:gd name="connsiteY0" fmla="*/ 2314351 h 2508625"/>
                <a:gd name="connsiteX1" fmla="*/ 302786 w 593894"/>
                <a:gd name="connsiteY1" fmla="*/ 2312168 h 2508625"/>
                <a:gd name="connsiteX2" fmla="*/ 302786 w 593894"/>
                <a:gd name="connsiteY2" fmla="*/ 194072 h 2508625"/>
                <a:gd name="connsiteX3" fmla="*/ 205750 w 593894"/>
                <a:gd name="connsiteY3" fmla="*/ 194072 h 2508625"/>
                <a:gd name="connsiteX4" fmla="*/ 399822 w 593894"/>
                <a:gd name="connsiteY4" fmla="*/ 0 h 2508625"/>
                <a:gd name="connsiteX5" fmla="*/ 593894 w 593894"/>
                <a:gd name="connsiteY5" fmla="*/ 194072 h 2508625"/>
                <a:gd name="connsiteX6" fmla="*/ 496858 w 593894"/>
                <a:gd name="connsiteY6" fmla="*/ 194072 h 2508625"/>
                <a:gd name="connsiteX7" fmla="*/ 496858 w 593894"/>
                <a:gd name="connsiteY7" fmla="*/ 2506240 h 2508625"/>
                <a:gd name="connsiteX8" fmla="*/ 9 w 593894"/>
                <a:gd name="connsiteY8" fmla="*/ 2508625 h 2508625"/>
                <a:gd name="connsiteX9" fmla="*/ 182865 w 593894"/>
                <a:gd name="connsiteY9" fmla="*/ 2314351 h 2508625"/>
                <a:gd name="connsiteX0" fmla="*/ 841 w 411870"/>
                <a:gd name="connsiteY0" fmla="*/ 2314351 h 2506240"/>
                <a:gd name="connsiteX1" fmla="*/ 120762 w 411870"/>
                <a:gd name="connsiteY1" fmla="*/ 2312168 h 2506240"/>
                <a:gd name="connsiteX2" fmla="*/ 120762 w 411870"/>
                <a:gd name="connsiteY2" fmla="*/ 194072 h 2506240"/>
                <a:gd name="connsiteX3" fmla="*/ 23726 w 411870"/>
                <a:gd name="connsiteY3" fmla="*/ 194072 h 2506240"/>
                <a:gd name="connsiteX4" fmla="*/ 217798 w 411870"/>
                <a:gd name="connsiteY4" fmla="*/ 0 h 2506240"/>
                <a:gd name="connsiteX5" fmla="*/ 411870 w 411870"/>
                <a:gd name="connsiteY5" fmla="*/ 194072 h 2506240"/>
                <a:gd name="connsiteX6" fmla="*/ 314834 w 411870"/>
                <a:gd name="connsiteY6" fmla="*/ 194072 h 2506240"/>
                <a:gd name="connsiteX7" fmla="*/ 314834 w 411870"/>
                <a:gd name="connsiteY7" fmla="*/ 2506240 h 2506240"/>
                <a:gd name="connsiteX8" fmla="*/ 365 w 411870"/>
                <a:gd name="connsiteY8" fmla="*/ 2499893 h 2506240"/>
                <a:gd name="connsiteX9" fmla="*/ 841 w 411870"/>
                <a:gd name="connsiteY9" fmla="*/ 2314351 h 2506240"/>
                <a:gd name="connsiteX0" fmla="*/ 0 w 411029"/>
                <a:gd name="connsiteY0" fmla="*/ 2314351 h 2512992"/>
                <a:gd name="connsiteX1" fmla="*/ 119921 w 411029"/>
                <a:gd name="connsiteY1" fmla="*/ 2312168 h 2512992"/>
                <a:gd name="connsiteX2" fmla="*/ 119921 w 411029"/>
                <a:gd name="connsiteY2" fmla="*/ 194072 h 2512992"/>
                <a:gd name="connsiteX3" fmla="*/ 22885 w 411029"/>
                <a:gd name="connsiteY3" fmla="*/ 194072 h 2512992"/>
                <a:gd name="connsiteX4" fmla="*/ 216957 w 411029"/>
                <a:gd name="connsiteY4" fmla="*/ 0 h 2512992"/>
                <a:gd name="connsiteX5" fmla="*/ 411029 w 411029"/>
                <a:gd name="connsiteY5" fmla="*/ 194072 h 2512992"/>
                <a:gd name="connsiteX6" fmla="*/ 313993 w 411029"/>
                <a:gd name="connsiteY6" fmla="*/ 194072 h 2512992"/>
                <a:gd name="connsiteX7" fmla="*/ 313993 w 411029"/>
                <a:gd name="connsiteY7" fmla="*/ 2506240 h 2512992"/>
                <a:gd name="connsiteX8" fmla="*/ 1621 w 411029"/>
                <a:gd name="connsiteY8" fmla="*/ 2512992 h 2512992"/>
                <a:gd name="connsiteX9" fmla="*/ 0 w 411029"/>
                <a:gd name="connsiteY9" fmla="*/ 2314351 h 2512992"/>
                <a:gd name="connsiteX0" fmla="*/ 0 w 411029"/>
                <a:gd name="connsiteY0" fmla="*/ 2314351 h 2510809"/>
                <a:gd name="connsiteX1" fmla="*/ 119921 w 411029"/>
                <a:gd name="connsiteY1" fmla="*/ 2312168 h 2510809"/>
                <a:gd name="connsiteX2" fmla="*/ 119921 w 411029"/>
                <a:gd name="connsiteY2" fmla="*/ 194072 h 2510809"/>
                <a:gd name="connsiteX3" fmla="*/ 22885 w 411029"/>
                <a:gd name="connsiteY3" fmla="*/ 194072 h 2510809"/>
                <a:gd name="connsiteX4" fmla="*/ 216957 w 411029"/>
                <a:gd name="connsiteY4" fmla="*/ 0 h 2510809"/>
                <a:gd name="connsiteX5" fmla="*/ 411029 w 411029"/>
                <a:gd name="connsiteY5" fmla="*/ 194072 h 2510809"/>
                <a:gd name="connsiteX6" fmla="*/ 313993 w 411029"/>
                <a:gd name="connsiteY6" fmla="*/ 194072 h 2510809"/>
                <a:gd name="connsiteX7" fmla="*/ 313993 w 411029"/>
                <a:gd name="connsiteY7" fmla="*/ 2506240 h 2510809"/>
                <a:gd name="connsiteX8" fmla="*/ 1621 w 411029"/>
                <a:gd name="connsiteY8" fmla="*/ 2510809 h 2510809"/>
                <a:gd name="connsiteX9" fmla="*/ 0 w 411029"/>
                <a:gd name="connsiteY9" fmla="*/ 2314351 h 251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029" h="2510809">
                  <a:moveTo>
                    <a:pt x="0" y="2314351"/>
                  </a:moveTo>
                  <a:lnTo>
                    <a:pt x="119921" y="2312168"/>
                  </a:lnTo>
                  <a:lnTo>
                    <a:pt x="119921" y="194072"/>
                  </a:lnTo>
                  <a:lnTo>
                    <a:pt x="22885" y="194072"/>
                  </a:lnTo>
                  <a:lnTo>
                    <a:pt x="216957" y="0"/>
                  </a:lnTo>
                  <a:lnTo>
                    <a:pt x="411029" y="194072"/>
                  </a:lnTo>
                  <a:lnTo>
                    <a:pt x="313993" y="194072"/>
                  </a:lnTo>
                  <a:lnTo>
                    <a:pt x="313993" y="2506240"/>
                  </a:lnTo>
                  <a:lnTo>
                    <a:pt x="1621" y="2510809"/>
                  </a:lnTo>
                  <a:cubicBezTo>
                    <a:pt x="192" y="2445325"/>
                    <a:pt x="1429" y="2379835"/>
                    <a:pt x="0" y="2314351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System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9E73FAB5-5901-421A-9C78-CB82EEEE613E}"/>
              </a:ext>
            </a:extLst>
          </p:cNvPr>
          <p:cNvSpPr/>
          <p:nvPr/>
        </p:nvSpPr>
        <p:spPr>
          <a:xfrm>
            <a:off x="6813245" y="2395966"/>
            <a:ext cx="246404" cy="206477"/>
          </a:xfrm>
          <a:prstGeom prst="cloud">
            <a:avLst/>
          </a:prstGeom>
          <a:solidFill>
            <a:srgbClr val="EE95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054A0FD-6045-4DD2-A8D8-A6AF7F587268}"/>
              </a:ext>
            </a:extLst>
          </p:cNvPr>
          <p:cNvSpPr/>
          <p:nvPr/>
        </p:nvSpPr>
        <p:spPr>
          <a:xfrm>
            <a:off x="3170811" y="6306033"/>
            <a:ext cx="215521" cy="196645"/>
          </a:xfrm>
          <a:prstGeom prst="flowChartMagneticDisk">
            <a:avLst/>
          </a:prstGeom>
          <a:solidFill>
            <a:srgbClr val="EE95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01C092-B0CC-4511-993E-C5AA253982A3}"/>
              </a:ext>
            </a:extLst>
          </p:cNvPr>
          <p:cNvSpPr/>
          <p:nvPr/>
        </p:nvSpPr>
        <p:spPr>
          <a:xfrm>
            <a:off x="7780804" y="2864780"/>
            <a:ext cx="3221025" cy="3129619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" panose="020B0602020104020603" pitchFamily="34" charset="0"/>
              </a:rPr>
              <a:t>Viewing</a:t>
            </a:r>
          </a:p>
        </p:txBody>
      </p:sp>
      <p:sp>
        <p:nvSpPr>
          <p:cNvPr id="18" name="Explosion: 8 Points 17">
            <a:extLst>
              <a:ext uri="{FF2B5EF4-FFF2-40B4-BE49-F238E27FC236}">
                <a16:creationId xmlns:a16="http://schemas.microsoft.com/office/drawing/2014/main" id="{D9312736-36EA-436C-B175-E9183897BD57}"/>
              </a:ext>
            </a:extLst>
          </p:cNvPr>
          <p:cNvSpPr/>
          <p:nvPr/>
        </p:nvSpPr>
        <p:spPr>
          <a:xfrm>
            <a:off x="3364706" y="2971800"/>
            <a:ext cx="217819" cy="24246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3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-0.05651 -3.7037E-7 C -0.05664 0.02894 -0.05664 0.05833 -0.05664 0.0875 C -0.13268 0.08588 -0.20716 0.08727 -0.28307 0.08588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54" y="437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222 0.00069 L -0.03868 -0.00209 L -0.04076 0.40995 L -0.01941 0.47754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237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0.00039 0.00231 L 0.02383 0.00532 L 0.01966 -0.48496 " pathEditMode="relative" ptsTypes="AAA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0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07 0.08588 C -0.28307 0.02546 -0.28346 -0.03449 -0.28359 -0.09398 L -0.05586 -0.0868 C -0.05521 -0.05764 -0.05625 -0.02916 -0.0556 0.00046 L -0.00534 -0.00092 " pathEditMode="relative" rAng="0" ptsTypes="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900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20" grpId="0" animBg="1"/>
      <p:bldP spid="18" grpId="0" animBg="1"/>
      <p:bldP spid="18" grpId="1" animBg="1"/>
      <p:bldP spid="18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System Architecture</a:t>
            </a:r>
            <a:r>
              <a:rPr lang="ar-EG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D9AA831-9CF6-4A4F-B16C-2F8A4FF10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65" y="1069488"/>
            <a:ext cx="78200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2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Tools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BC5267C-0F7A-4E1E-8D4C-9971E085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7447" y="3187610"/>
            <a:ext cx="2325782" cy="1051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8B7C6F-CFCE-46B4-9676-FAB91F576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5847" y="2435848"/>
            <a:ext cx="1945574" cy="2396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9E0590-2374-444B-8AFD-C02073285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039" y="2435848"/>
            <a:ext cx="2396502" cy="2396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8701D65-A4C4-41B9-91C3-A9CB1A240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07" y="2550616"/>
            <a:ext cx="2090590" cy="2325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498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15404" y="3126954"/>
            <a:ext cx="1681951" cy="413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rgbClr val="03A1A4"/>
                </a:solidFill>
                <a:latin typeface="Tw Cen MT" panose="020B0602020104020603" pitchFamily="34" charset="0"/>
              </a:rPr>
              <a:t>Choosing Idea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585745" y="5601735"/>
            <a:ext cx="20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Sep 2019 - Oct 2019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2310265" y="4382611"/>
            <a:ext cx="32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E9524"/>
                </a:solidFill>
                <a:latin typeface="Tw Cen MT" panose="020B0602020104020603" pitchFamily="34" charset="0"/>
              </a:rPr>
              <a:t>Research &amp; Market Survey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824223" y="2092556"/>
            <a:ext cx="2048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Dec 2019 - Jan 2020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173882" y="2527775"/>
            <a:ext cx="1877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3078"/>
                </a:solidFill>
                <a:latin typeface="Tw Cen MT" panose="020B0602020104020603" pitchFamily="34" charset="0"/>
              </a:rPr>
              <a:t>Finding Dataset &amp;</a:t>
            </a:r>
          </a:p>
          <a:p>
            <a:pPr algn="ctr"/>
            <a:r>
              <a:rPr lang="en-US" sz="2000" dirty="0">
                <a:solidFill>
                  <a:srgbClr val="EF3078"/>
                </a:solidFill>
                <a:latin typeface="Tw Cen MT" panose="020B0602020104020603" pitchFamily="34" charset="0"/>
              </a:rPr>
              <a:t> Choosing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5149297" y="5601735"/>
            <a:ext cx="2011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Jan 2020 - Feb 2020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250693" y="4399653"/>
            <a:ext cx="2214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C7CBB"/>
                </a:solidFill>
                <a:latin typeface="Tw Cen MT" panose="020B0602020104020603" pitchFamily="34" charset="0"/>
              </a:rPr>
              <a:t>Training Model</a:t>
            </a:r>
          </a:p>
          <a:p>
            <a:pPr algn="ctr"/>
            <a:r>
              <a:rPr lang="en-US" sz="2000" dirty="0">
                <a:solidFill>
                  <a:srgbClr val="1C7CBB"/>
                </a:solidFill>
                <a:latin typeface="Tw Cen MT" panose="020B0602020104020603" pitchFamily="34" charset="0"/>
              </a:rPr>
              <a:t>&amp;</a:t>
            </a:r>
          </a:p>
          <a:p>
            <a:pPr algn="ctr"/>
            <a:r>
              <a:rPr lang="en-US" sz="2000" dirty="0">
                <a:solidFill>
                  <a:srgbClr val="1C7CBB"/>
                </a:solidFill>
                <a:latin typeface="Tw Cen MT" panose="020B0602020104020603" pitchFamily="34" charset="0"/>
              </a:rPr>
              <a:t>Tuning Parameters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7325914" y="2092556"/>
            <a:ext cx="2150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Mar 2020 - May 2020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790765" y="2527775"/>
            <a:ext cx="162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Backend</a:t>
            </a:r>
          </a:p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 &amp; </a:t>
            </a:r>
          </a:p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Testing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675098" y="5589198"/>
            <a:ext cx="1875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Jun 2020 – Jul 2020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968375" y="3535737"/>
            <a:ext cx="1397000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325087" y="3543438"/>
            <a:ext cx="1627632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571750" y="4782721"/>
            <a:ext cx="2674144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436655" y="5419391"/>
            <a:ext cx="1828800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I M E L I N 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852A2BD-47F6-4C2E-8B42-9D12EFAF6185}"/>
              </a:ext>
            </a:extLst>
          </p:cNvPr>
          <p:cNvCxnSpPr>
            <a:cxnSpLocks/>
          </p:cNvCxnSpPr>
          <p:nvPr/>
        </p:nvCxnSpPr>
        <p:spPr>
          <a:xfrm>
            <a:off x="10155534" y="3535737"/>
            <a:ext cx="914400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94E7605-D048-42B2-9FB5-6F2C6197D094}"/>
              </a:ext>
            </a:extLst>
          </p:cNvPr>
          <p:cNvCxnSpPr>
            <a:cxnSpLocks/>
          </p:cNvCxnSpPr>
          <p:nvPr/>
        </p:nvCxnSpPr>
        <p:spPr>
          <a:xfrm flipV="1">
            <a:off x="6096000" y="5940289"/>
            <a:ext cx="0" cy="68580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C31DD4A-A266-44BE-9893-4CD1B1E3CE9B}"/>
              </a:ext>
            </a:extLst>
          </p:cNvPr>
          <p:cNvCxnSpPr>
            <a:cxnSpLocks/>
          </p:cNvCxnSpPr>
          <p:nvPr/>
        </p:nvCxnSpPr>
        <p:spPr>
          <a:xfrm>
            <a:off x="6112969" y="6278668"/>
            <a:ext cx="449079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D1BEEB4-C72C-4EDC-98D8-E2BCFB22D639}"/>
              </a:ext>
            </a:extLst>
          </p:cNvPr>
          <p:cNvCxnSpPr>
            <a:cxnSpLocks/>
          </p:cNvCxnSpPr>
          <p:nvPr/>
        </p:nvCxnSpPr>
        <p:spPr>
          <a:xfrm flipV="1">
            <a:off x="10603766" y="5927752"/>
            <a:ext cx="0" cy="68580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5D40DE3-C1B5-4FA7-BD43-1E5CC3ABE002}"/>
              </a:ext>
            </a:extLst>
          </p:cNvPr>
          <p:cNvSpPr txBox="1"/>
          <p:nvPr/>
        </p:nvSpPr>
        <p:spPr>
          <a:xfrm>
            <a:off x="6827447" y="6298949"/>
            <a:ext cx="32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E9524"/>
                </a:solidFill>
                <a:latin typeface="Tw Cen MT" panose="020B0602020104020603" pitchFamily="34" charset="0"/>
              </a:rPr>
              <a:t>Documentation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6DD301B-A542-47DC-AF9C-FF86016803AB}"/>
              </a:ext>
            </a:extLst>
          </p:cNvPr>
          <p:cNvCxnSpPr>
            <a:cxnSpLocks/>
          </p:cNvCxnSpPr>
          <p:nvPr/>
        </p:nvCxnSpPr>
        <p:spPr>
          <a:xfrm>
            <a:off x="7710488" y="6699059"/>
            <a:ext cx="1450181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0500"/>
                            </p:stCondLst>
                            <p:childTnLst>
                              <p:par>
                                <p:cTn id="2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1000"/>
                            </p:stCondLst>
                            <p:childTnLst>
                              <p:par>
                                <p:cTn id="2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2000"/>
                            </p:stCondLst>
                            <p:childTnLst>
                              <p:par>
                                <p:cTn id="2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Future 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8701D65-A4C4-41B9-91C3-A9CB1A240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3314" y="1305767"/>
            <a:ext cx="3145537" cy="34096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C2D6498-213C-49E9-8C8E-F4D9EEDD726D}"/>
              </a:ext>
            </a:extLst>
          </p:cNvPr>
          <p:cNvGrpSpPr/>
          <p:nvPr/>
        </p:nvGrpSpPr>
        <p:grpSpPr>
          <a:xfrm>
            <a:off x="2150191" y="4825437"/>
            <a:ext cx="2848660" cy="1121991"/>
            <a:chOff x="544373" y="4115202"/>
            <a:chExt cx="2848660" cy="112199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57E49E-377D-42ED-BF4E-FAE1383236A1}"/>
                </a:ext>
              </a:extLst>
            </p:cNvPr>
            <p:cNvSpPr txBox="1"/>
            <p:nvPr/>
          </p:nvSpPr>
          <p:spPr>
            <a:xfrm>
              <a:off x="544373" y="4115202"/>
              <a:ext cx="2848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26A6D1"/>
                  </a:solidFill>
                  <a:latin typeface="Tw Cen MT" panose="020B0602020104020603" pitchFamily="34" charset="0"/>
                </a:rPr>
                <a:t>OCR to car plate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31BB03-7901-4097-801F-15F0B124B6CE}"/>
                </a:ext>
              </a:extLst>
            </p:cNvPr>
            <p:cNvSpPr txBox="1"/>
            <p:nvPr/>
          </p:nvSpPr>
          <p:spPr>
            <a:xfrm>
              <a:off x="669150" y="4529307"/>
              <a:ext cx="25991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car plate identification system using OCR 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70D4FD9-090D-475F-B917-C6BC56F48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148" y="1978530"/>
            <a:ext cx="4283405" cy="24107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AAA54AB-C7C0-4B88-B66B-212F91A88893}"/>
              </a:ext>
            </a:extLst>
          </p:cNvPr>
          <p:cNvGrpSpPr/>
          <p:nvPr/>
        </p:nvGrpSpPr>
        <p:grpSpPr>
          <a:xfrm>
            <a:off x="7313003" y="4827665"/>
            <a:ext cx="3227694" cy="1424565"/>
            <a:chOff x="424857" y="4117430"/>
            <a:chExt cx="3087689" cy="14245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7F5B5D-2CB8-45D2-B75F-C71768E70EAB}"/>
                </a:ext>
              </a:extLst>
            </p:cNvPr>
            <p:cNvSpPr txBox="1"/>
            <p:nvPr/>
          </p:nvSpPr>
          <p:spPr>
            <a:xfrm>
              <a:off x="424857" y="4117430"/>
              <a:ext cx="3087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Road Safety System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E601F0-0BDB-4004-9AD5-5803EF7320AF}"/>
                </a:ext>
              </a:extLst>
            </p:cNvPr>
            <p:cNvSpPr txBox="1"/>
            <p:nvPr/>
          </p:nvSpPr>
          <p:spPr>
            <a:xfrm>
              <a:off x="606155" y="4526332"/>
              <a:ext cx="27250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monitor the roads and make sure traffic rules are followed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2478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Google Shape;536;g6ff0001770_0_0"/>
          <p:cNvGraphicFramePr/>
          <p:nvPr>
            <p:extLst>
              <p:ext uri="{D42A27DB-BD31-4B8C-83A1-F6EECF244321}">
                <p14:modId xmlns:p14="http://schemas.microsoft.com/office/powerpoint/2010/main" val="1640889244"/>
              </p:ext>
            </p:extLst>
          </p:nvPr>
        </p:nvGraphicFramePr>
        <p:xfrm>
          <a:off x="301758" y="1971517"/>
          <a:ext cx="11588368" cy="40074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8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9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9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EE9524"/>
                          </a:solidFill>
                          <a:latin typeface="Tw Cen MT" panose="020B0602020104020603" pitchFamily="34" charset="0"/>
                        </a:rPr>
                        <a:t>Modules</a:t>
                      </a:r>
                      <a:endParaRPr sz="2400" b="1" dirty="0">
                        <a:solidFill>
                          <a:srgbClr val="EE9524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EE9524"/>
                          </a:solidFill>
                          <a:latin typeface="Tw Cen MT" panose="020B0602020104020603" pitchFamily="34" charset="0"/>
                        </a:rPr>
                        <a:t>Inputs</a:t>
                      </a:r>
                      <a:endParaRPr sz="2400" b="1" dirty="0">
                        <a:solidFill>
                          <a:srgbClr val="EE9524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EE9524"/>
                          </a:solidFill>
                          <a:latin typeface="Tw Cen MT" panose="020B0602020104020603" pitchFamily="34" charset="0"/>
                        </a:rPr>
                        <a:t>Outputs</a:t>
                      </a:r>
                      <a:endParaRPr sz="2400" b="1" dirty="0">
                        <a:solidFill>
                          <a:srgbClr val="EE9524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EE9524"/>
                          </a:solidFill>
                          <a:latin typeface="Tw Cen MT" panose="020B0602020104020603" pitchFamily="34" charset="0"/>
                        </a:rPr>
                        <a:t>Used libraries</a:t>
                      </a:r>
                      <a:endParaRPr sz="2400" b="1" dirty="0">
                        <a:solidFill>
                          <a:srgbClr val="EE9524"/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Server side</a:t>
                      </a:r>
                    </a:p>
                  </a:txBody>
                  <a:tcPr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stream of frames</a:t>
                      </a:r>
                    </a:p>
                  </a:txBody>
                  <a:tcPr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message to indicate crash</a:t>
                      </a:r>
                    </a:p>
                  </a:txBody>
                  <a:tcPr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Part of the architecture is cascading  of CNNs ,each CNN will be generated by </a:t>
                      </a:r>
                      <a:r>
                        <a:rPr lang="en-US" sz="1800" b="1" dirty="0" err="1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pytorch</a:t>
                      </a: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/</a:t>
                      </a:r>
                      <a:r>
                        <a:rPr lang="en-US" sz="1800" b="1" dirty="0" err="1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Keras</a:t>
                      </a: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Client side</a:t>
                      </a:r>
                    </a:p>
                  </a:txBody>
                  <a:tcPr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user instruction (inspect crash / respond to message) and/or message from server side.</a:t>
                      </a:r>
                    </a:p>
                  </a:txBody>
                  <a:tcPr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retrieve accident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GUI tools like standard graphic tools(</a:t>
                      </a:r>
                      <a:r>
                        <a:rPr lang="en-US" sz="1800" b="1" dirty="0" err="1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e.g</a:t>
                      </a: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 react)</a:t>
                      </a:r>
                    </a:p>
                  </a:txBody>
                  <a:tcPr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503253"/>
                  </a:ext>
                </a:extLst>
              </a:tr>
              <a:tr h="7438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Saved Accident </a:t>
                      </a:r>
                    </a:p>
                  </a:txBody>
                  <a:tcPr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sz="18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standard dataset / </a:t>
                      </a:r>
                      <a:r>
                        <a:rPr lang="en-US" sz="1800" b="1" dirty="0" err="1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youtube</a:t>
                      </a: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 videos</a:t>
                      </a:r>
                    </a:p>
                  </a:txBody>
                  <a:tcPr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semi automatic annotated dataset file suitable for Yolo architecture in form of csv file</a:t>
                      </a:r>
                    </a:p>
                  </a:txBody>
                  <a:tcPr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6098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480AF0-FE7A-4964-92BF-AC52B9EB0BCD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List of deliverables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8AE8AA-8E8A-4E20-B7A4-6CBD3662BAF2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40F797-DF5A-4575-B405-C2B5CAC02752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AA4726-BC61-4B50-8E45-675888907F3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CA8828-66B0-4833-BEE2-4594D7297325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5E70F0-74D9-4A85-82DB-7F0AA31BDFE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6E2BA41-A60F-48F3-8D09-2812F1BCD6DD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45080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3800247" y="3429000"/>
            <a:ext cx="4591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Q U E S T I O N S 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614507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AD5817-10C9-4E0E-A247-63D6F743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3890" y="1960627"/>
            <a:ext cx="1244104" cy="12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68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Our Team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370328" y="2362088"/>
            <a:ext cx="2133820" cy="2133820"/>
            <a:chOff x="1733971" y="162965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4A6141-42CC-4107-99BF-4373E4A590AF}"/>
                </a:ext>
              </a:extLst>
            </p:cNvPr>
            <p:cNvSpPr txBox="1"/>
            <p:nvPr/>
          </p:nvSpPr>
          <p:spPr>
            <a:xfrm>
              <a:off x="1829182" y="2157957"/>
              <a:ext cx="19433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Khaled Sabry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3406944" y="2362088"/>
            <a:ext cx="2133820" cy="2133820"/>
            <a:chOff x="1733971" y="4238282"/>
            <a:chExt cx="2133820" cy="21338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9A66B0-42FC-4535-9518-E6319730B5CC}"/>
                </a:ext>
              </a:extLst>
            </p:cNvPr>
            <p:cNvSpPr txBox="1"/>
            <p:nvPr/>
          </p:nvSpPr>
          <p:spPr>
            <a:xfrm>
              <a:off x="1829182" y="4766582"/>
              <a:ext cx="19433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Mohamed Emad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A970221-52B2-4289-9532-4A9C52256207}"/>
              </a:ext>
            </a:extLst>
          </p:cNvPr>
          <p:cNvGrpSpPr/>
          <p:nvPr/>
        </p:nvGrpSpPr>
        <p:grpSpPr>
          <a:xfrm>
            <a:off x="9735458" y="2362088"/>
            <a:ext cx="2133820" cy="2133820"/>
            <a:chOff x="1733971" y="1629656"/>
            <a:chExt cx="2133820" cy="21338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06B3BA8-6543-49D0-A06D-1CD8A1509678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813A94-CCA0-442D-99CB-586F66138C50}"/>
                </a:ext>
              </a:extLst>
            </p:cNvPr>
            <p:cNvSpPr txBox="1"/>
            <p:nvPr/>
          </p:nvSpPr>
          <p:spPr>
            <a:xfrm>
              <a:off x="1781576" y="2164321"/>
              <a:ext cx="2038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Esraa</a:t>
              </a:r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 Mamdouh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274C00-A79B-439B-9675-992BA1A177FA}"/>
              </a:ext>
            </a:extLst>
          </p:cNvPr>
          <p:cNvGrpSpPr/>
          <p:nvPr/>
        </p:nvGrpSpPr>
        <p:grpSpPr>
          <a:xfrm>
            <a:off x="6536265" y="2362088"/>
            <a:ext cx="2133820" cy="2133820"/>
            <a:chOff x="8324211" y="4216119"/>
            <a:chExt cx="2133820" cy="213382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16F3DB-B0E2-413A-B51A-75A2FD3B28A2}"/>
                </a:ext>
              </a:extLst>
            </p:cNvPr>
            <p:cNvSpPr/>
            <p:nvPr/>
          </p:nvSpPr>
          <p:spPr>
            <a:xfrm>
              <a:off x="8324211" y="4216119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D5489A-AA7D-4AF0-9AFE-AE89FBC56E72}"/>
                </a:ext>
              </a:extLst>
            </p:cNvPr>
            <p:cNvSpPr txBox="1"/>
            <p:nvPr/>
          </p:nvSpPr>
          <p:spPr>
            <a:xfrm>
              <a:off x="8419422" y="4744420"/>
              <a:ext cx="19433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Roba</a:t>
              </a:r>
              <a:endParaRPr lang="en-US" sz="32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Gamal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742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3812145" y="3505135"/>
            <a:ext cx="4567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3A4A0"/>
                </a:solidFill>
                <a:latin typeface="Tw Cen MT" panose="020B0602020104020603" pitchFamily="34" charset="0"/>
              </a:rPr>
              <a:t>T H A N K  Y O 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614507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AD5817-10C9-4E0E-A247-63D6F743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06" y="2108762"/>
            <a:ext cx="1244104" cy="12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30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61DA70-B38D-4BB0-818C-05B649685C5D}"/>
              </a:ext>
            </a:extLst>
          </p:cNvPr>
          <p:cNvSpPr/>
          <p:nvPr/>
        </p:nvSpPr>
        <p:spPr>
          <a:xfrm>
            <a:off x="-1" y="0"/>
            <a:ext cx="14248563" cy="76568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5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AA442-EB9D-47A5-A0B1-ED07978B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966" y="336465"/>
            <a:ext cx="4756028" cy="61850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4482974" y="905517"/>
            <a:ext cx="3402294" cy="451824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583709-595F-4CE2-B8B0-C47733F186E5}"/>
              </a:ext>
            </a:extLst>
          </p:cNvPr>
          <p:cNvSpPr txBox="1"/>
          <p:nvPr/>
        </p:nvSpPr>
        <p:spPr>
          <a:xfrm>
            <a:off x="2544522" y="5497450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03A1A4"/>
                </a:solidFill>
                <a:latin typeface="Tw Cen MT" panose="020B0602020104020603" pitchFamily="34" charset="0"/>
              </a:rPr>
              <a:t>Road Crash Detection System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3F83E4-1978-462D-82E9-2028E8170B29}"/>
              </a:ext>
            </a:extLst>
          </p:cNvPr>
          <p:cNvSpPr txBox="1"/>
          <p:nvPr/>
        </p:nvSpPr>
        <p:spPr>
          <a:xfrm>
            <a:off x="5008010" y="74520"/>
            <a:ext cx="235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Team 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6762A-44D3-428F-8ED4-4FA700E7B142}"/>
              </a:ext>
            </a:extLst>
          </p:cNvPr>
          <p:cNvSpPr txBox="1"/>
          <p:nvPr/>
        </p:nvSpPr>
        <p:spPr>
          <a:xfrm>
            <a:off x="7433444" y="6351698"/>
            <a:ext cx="475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EE9524"/>
                </a:solidFill>
                <a:latin typeface="Tw Cen MT" panose="020B0602020104020603" pitchFamily="34" charset="0"/>
              </a:rPr>
              <a:t>Supervisor : Prof. Nevin Darwish</a:t>
            </a:r>
          </a:p>
        </p:txBody>
      </p:sp>
    </p:spTree>
    <p:extLst>
      <p:ext uri="{BB962C8B-B14F-4D97-AF65-F5344CB8AC3E}">
        <p14:creationId xmlns:p14="http://schemas.microsoft.com/office/powerpoint/2010/main" val="276602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System Architecture</a:t>
            </a:r>
            <a:r>
              <a:rPr lang="ar-EG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1E50F9-AAEF-44C1-9946-0AD62A1CF894}"/>
              </a:ext>
            </a:extLst>
          </p:cNvPr>
          <p:cNvSpPr txBox="1"/>
          <p:nvPr/>
        </p:nvSpPr>
        <p:spPr>
          <a:xfrm>
            <a:off x="-229436" y="2156951"/>
            <a:ext cx="264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F3078"/>
                </a:solidFill>
                <a:latin typeface="Tw Cen MT" panose="020B0602020104020603" pitchFamily="34" charset="0"/>
              </a:rPr>
              <a:t>Approach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43AC8E-00B9-4F9C-83C9-92EE0DC18954}"/>
              </a:ext>
            </a:extLst>
          </p:cNvPr>
          <p:cNvCxnSpPr>
            <a:cxnSpLocks/>
          </p:cNvCxnSpPr>
          <p:nvPr/>
        </p:nvCxnSpPr>
        <p:spPr>
          <a:xfrm flipH="1">
            <a:off x="2164059" y="1879041"/>
            <a:ext cx="4711" cy="4371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E564A1-7A01-49F0-BC60-D81AD33BBA2E}"/>
              </a:ext>
            </a:extLst>
          </p:cNvPr>
          <p:cNvSpPr/>
          <p:nvPr/>
        </p:nvSpPr>
        <p:spPr>
          <a:xfrm>
            <a:off x="3414674" y="2257096"/>
            <a:ext cx="596571" cy="484632"/>
          </a:xfrm>
          <a:prstGeom prst="rightArrow">
            <a:avLst/>
          </a:prstGeom>
          <a:solidFill>
            <a:srgbClr val="03A1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95CC3-A8FC-4B88-95F5-E29400D1ED74}"/>
              </a:ext>
            </a:extLst>
          </p:cNvPr>
          <p:cNvSpPr txBox="1"/>
          <p:nvPr/>
        </p:nvSpPr>
        <p:spPr>
          <a:xfrm>
            <a:off x="10798605" y="3728728"/>
            <a:ext cx="1346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9524"/>
                </a:solidFill>
                <a:latin typeface="Tw Cen MT" panose="020B0602020104020603" pitchFamily="34" charset="0"/>
              </a:rPr>
              <a:t>Is it crash?</a:t>
            </a:r>
            <a:endParaRPr lang="ar-EG" sz="2000" b="1" dirty="0">
              <a:solidFill>
                <a:srgbClr val="EE9524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5CE91-5DC3-4313-AC8C-C970487A21F9}"/>
              </a:ext>
            </a:extLst>
          </p:cNvPr>
          <p:cNvSpPr/>
          <p:nvPr/>
        </p:nvSpPr>
        <p:spPr>
          <a:xfrm>
            <a:off x="4118404" y="1578751"/>
            <a:ext cx="1225879" cy="1850249"/>
          </a:xfrm>
          <a:prstGeom prst="rect">
            <a:avLst/>
          </a:prstGeom>
          <a:solidFill>
            <a:srgbClr val="1C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w Cen MT" panose="020B0602020104020603" pitchFamily="34" charset="0"/>
              </a:rPr>
              <a:t>Detection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(YOLO)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65B1411-0508-49DE-9658-3479F4F19935}"/>
              </a:ext>
            </a:extLst>
          </p:cNvPr>
          <p:cNvSpPr/>
          <p:nvPr/>
        </p:nvSpPr>
        <p:spPr>
          <a:xfrm>
            <a:off x="5759105" y="2257096"/>
            <a:ext cx="596571" cy="484632"/>
          </a:xfrm>
          <a:prstGeom prst="rightArrow">
            <a:avLst/>
          </a:prstGeom>
          <a:solidFill>
            <a:srgbClr val="03A1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E45A39-A2E1-43A6-976D-716A52CB5438}"/>
              </a:ext>
            </a:extLst>
          </p:cNvPr>
          <p:cNvSpPr/>
          <p:nvPr/>
        </p:nvSpPr>
        <p:spPr>
          <a:xfrm>
            <a:off x="6660970" y="1578751"/>
            <a:ext cx="1225879" cy="1850249"/>
          </a:xfrm>
          <a:prstGeom prst="rect">
            <a:avLst/>
          </a:prstGeom>
          <a:solidFill>
            <a:srgbClr val="1C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w Cen MT" panose="020B0602020104020603" pitchFamily="34" charset="0"/>
              </a:rPr>
              <a:t>Tracking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(Optical Flow)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266B836-6D35-48CF-9E39-5E205B4F5887}"/>
              </a:ext>
            </a:extLst>
          </p:cNvPr>
          <p:cNvSpPr/>
          <p:nvPr/>
        </p:nvSpPr>
        <p:spPr>
          <a:xfrm>
            <a:off x="8186221" y="2257096"/>
            <a:ext cx="596571" cy="484632"/>
          </a:xfrm>
          <a:prstGeom prst="rightArrow">
            <a:avLst/>
          </a:prstGeom>
          <a:solidFill>
            <a:srgbClr val="03A1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5F9B83-A8CC-4EA4-9DF5-0B28AA5A26F8}"/>
              </a:ext>
            </a:extLst>
          </p:cNvPr>
          <p:cNvSpPr/>
          <p:nvPr/>
        </p:nvSpPr>
        <p:spPr>
          <a:xfrm>
            <a:off x="9088086" y="1578751"/>
            <a:ext cx="1225879" cy="1850249"/>
          </a:xfrm>
          <a:prstGeom prst="rect">
            <a:avLst/>
          </a:prstGeom>
          <a:solidFill>
            <a:srgbClr val="1C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w Cen MT" panose="020B0602020104020603" pitchFamily="34" charset="0"/>
              </a:rPr>
              <a:t>VIF</a:t>
            </a:r>
          </a:p>
          <a:p>
            <a:pPr algn="ctr"/>
            <a:r>
              <a:rPr lang="en-US" sz="2000" b="1" dirty="0">
                <a:latin typeface="Tw Cen MT" panose="020B0602020104020603" pitchFamily="34" charset="0"/>
              </a:rPr>
              <a:t>descriptor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121B76-4939-4006-9E8D-2693E07DE01D}"/>
              </a:ext>
            </a:extLst>
          </p:cNvPr>
          <p:cNvCxnSpPr>
            <a:cxnSpLocks/>
          </p:cNvCxnSpPr>
          <p:nvPr/>
        </p:nvCxnSpPr>
        <p:spPr>
          <a:xfrm>
            <a:off x="70338" y="3989196"/>
            <a:ext cx="10621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0DD9A86-4890-4DA8-B48F-6499E0AFCDB4}"/>
              </a:ext>
            </a:extLst>
          </p:cNvPr>
          <p:cNvSpPr txBox="1"/>
          <p:nvPr/>
        </p:nvSpPr>
        <p:spPr>
          <a:xfrm>
            <a:off x="-229436" y="4844885"/>
            <a:ext cx="264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F3078"/>
                </a:solidFill>
                <a:latin typeface="Tw Cen MT" panose="020B0602020104020603" pitchFamily="34" charset="0"/>
              </a:rPr>
              <a:t>Approach 2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78356D-5ABB-4894-AEF7-E14557CFCCA2}"/>
              </a:ext>
            </a:extLst>
          </p:cNvPr>
          <p:cNvSpPr/>
          <p:nvPr/>
        </p:nvSpPr>
        <p:spPr>
          <a:xfrm>
            <a:off x="3414674" y="4945030"/>
            <a:ext cx="596571" cy="484632"/>
          </a:xfrm>
          <a:prstGeom prst="rightArrow">
            <a:avLst/>
          </a:prstGeom>
          <a:solidFill>
            <a:srgbClr val="03A1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7B1E8B-BCA1-45F1-8F61-ECC69D98F364}"/>
              </a:ext>
            </a:extLst>
          </p:cNvPr>
          <p:cNvSpPr txBox="1"/>
          <p:nvPr/>
        </p:nvSpPr>
        <p:spPr>
          <a:xfrm>
            <a:off x="2164059" y="4966368"/>
            <a:ext cx="1225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9524"/>
                </a:solidFill>
                <a:latin typeface="Tw Cen MT" panose="020B0602020104020603" pitchFamily="34" charset="0"/>
              </a:rPr>
              <a:t> Frames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FE26C-40B4-4D53-AD37-70CAEED6EBED}"/>
              </a:ext>
            </a:extLst>
          </p:cNvPr>
          <p:cNvSpPr/>
          <p:nvPr/>
        </p:nvSpPr>
        <p:spPr>
          <a:xfrm>
            <a:off x="4118404" y="4266685"/>
            <a:ext cx="1225879" cy="1850249"/>
          </a:xfrm>
          <a:prstGeom prst="rect">
            <a:avLst/>
          </a:prstGeom>
          <a:solidFill>
            <a:srgbClr val="1C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w Cen MT" panose="020B0602020104020603" pitchFamily="34" charset="0"/>
              </a:rPr>
              <a:t>Detection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(YOLO)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D57E95A-184C-4939-81B8-86FA924EF243}"/>
              </a:ext>
            </a:extLst>
          </p:cNvPr>
          <p:cNvSpPr/>
          <p:nvPr/>
        </p:nvSpPr>
        <p:spPr>
          <a:xfrm>
            <a:off x="5759105" y="4945030"/>
            <a:ext cx="3023687" cy="484632"/>
          </a:xfrm>
          <a:prstGeom prst="rightArrow">
            <a:avLst/>
          </a:prstGeom>
          <a:solidFill>
            <a:srgbClr val="03A1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853FCE-44CF-40CE-8E44-78E6D8EEF921}"/>
              </a:ext>
            </a:extLst>
          </p:cNvPr>
          <p:cNvSpPr/>
          <p:nvPr/>
        </p:nvSpPr>
        <p:spPr>
          <a:xfrm>
            <a:off x="9088086" y="4266685"/>
            <a:ext cx="1225879" cy="1850249"/>
          </a:xfrm>
          <a:prstGeom prst="rect">
            <a:avLst/>
          </a:prstGeom>
          <a:solidFill>
            <a:srgbClr val="1C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w Cen MT" panose="020B0602020104020603" pitchFamily="34" charset="0"/>
              </a:rPr>
              <a:t>Classifier</a:t>
            </a:r>
          </a:p>
          <a:p>
            <a:pPr algn="ctr"/>
            <a:r>
              <a:rPr lang="en-US" b="1" dirty="0">
                <a:latin typeface="Tw Cen MT" panose="020B0602020104020603" pitchFamily="34" charset="0"/>
              </a:rPr>
              <a:t>(SVM/NN)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C9E122-E2BE-477C-9946-3B8B90932D56}"/>
              </a:ext>
            </a:extLst>
          </p:cNvPr>
          <p:cNvSpPr txBox="1"/>
          <p:nvPr/>
        </p:nvSpPr>
        <p:spPr>
          <a:xfrm>
            <a:off x="6191192" y="4676468"/>
            <a:ext cx="1971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9524"/>
                </a:solidFill>
                <a:latin typeface="Tw Cen MT" panose="020B0602020104020603" pitchFamily="34" charset="0"/>
              </a:rPr>
              <a:t> crashes features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7AA19C-91D4-438F-973D-4A0EA158C59E}"/>
              </a:ext>
            </a:extLst>
          </p:cNvPr>
          <p:cNvSpPr/>
          <p:nvPr/>
        </p:nvSpPr>
        <p:spPr>
          <a:xfrm rot="3300000">
            <a:off x="10483736" y="2861223"/>
            <a:ext cx="1017926" cy="457200"/>
          </a:xfrm>
          <a:prstGeom prst="rightArrow">
            <a:avLst/>
          </a:prstGeom>
          <a:solidFill>
            <a:srgbClr val="03A1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7DCE000-B7DE-4547-A772-4416478F5AC4}"/>
              </a:ext>
            </a:extLst>
          </p:cNvPr>
          <p:cNvSpPr/>
          <p:nvPr/>
        </p:nvSpPr>
        <p:spPr>
          <a:xfrm rot="18300000">
            <a:off x="10486050" y="4460434"/>
            <a:ext cx="1014984" cy="457200"/>
          </a:xfrm>
          <a:prstGeom prst="rightArrow">
            <a:avLst/>
          </a:prstGeom>
          <a:solidFill>
            <a:srgbClr val="03A1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3DF25E-402C-4CF0-9CFD-278A0C5B4C5F}"/>
              </a:ext>
            </a:extLst>
          </p:cNvPr>
          <p:cNvSpPr txBox="1"/>
          <p:nvPr/>
        </p:nvSpPr>
        <p:spPr>
          <a:xfrm>
            <a:off x="2135197" y="2299357"/>
            <a:ext cx="1225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9524"/>
                </a:solidFill>
                <a:latin typeface="Tw Cen MT" panose="020B0602020104020603" pitchFamily="34" charset="0"/>
              </a:rPr>
              <a:t> Frames</a:t>
            </a:r>
          </a:p>
        </p:txBody>
      </p:sp>
    </p:spTree>
    <p:extLst>
      <p:ext uri="{BB962C8B-B14F-4D97-AF65-F5344CB8AC3E}">
        <p14:creationId xmlns:p14="http://schemas.microsoft.com/office/powerpoint/2010/main" val="10754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7" grpId="0" animBg="1"/>
      <p:bldP spid="18" grpId="0" animBg="1"/>
      <p:bldP spid="22" grpId="0" animBg="1"/>
      <p:bldP spid="23" grpId="0" animBg="1"/>
      <p:bldP spid="27" grpId="0"/>
      <p:bldP spid="28" grpId="0" animBg="1"/>
      <p:bldP spid="29" grpId="0"/>
      <p:bldP spid="30" grpId="0" animBg="1"/>
      <p:bldP spid="31" grpId="0" animBg="1"/>
      <p:bldP spid="34" grpId="0" animBg="1"/>
      <p:bldP spid="36" grpId="0"/>
      <p:bldP spid="38" grpId="0" animBg="1"/>
      <p:bldP spid="39" grpId="0" animBg="1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Google Shape;536;g6ff0001770_0_0"/>
          <p:cNvGraphicFramePr/>
          <p:nvPr>
            <p:extLst>
              <p:ext uri="{D42A27DB-BD31-4B8C-83A1-F6EECF244321}">
                <p14:modId xmlns:p14="http://schemas.microsoft.com/office/powerpoint/2010/main" val="2897741902"/>
              </p:ext>
            </p:extLst>
          </p:nvPr>
        </p:nvGraphicFramePr>
        <p:xfrm>
          <a:off x="301758" y="1515613"/>
          <a:ext cx="11588368" cy="50110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34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9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3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1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9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rgbClr val="EE9524"/>
                          </a:solidFill>
                          <a:latin typeface="Tw Cen MT" panose="020B0602020104020603" pitchFamily="34" charset="0"/>
                        </a:rPr>
                        <a:t>Modules</a:t>
                      </a:r>
                      <a:endParaRPr sz="3200" b="1" dirty="0">
                        <a:solidFill>
                          <a:srgbClr val="EE9524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rgbClr val="EE9524"/>
                          </a:solidFill>
                          <a:latin typeface="Tw Cen MT" panose="020B0602020104020603" pitchFamily="34" charset="0"/>
                        </a:rPr>
                        <a:t>Inputs</a:t>
                      </a:r>
                      <a:endParaRPr sz="3200" b="1" dirty="0">
                        <a:solidFill>
                          <a:srgbClr val="EE9524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rgbClr val="EE9524"/>
                          </a:solidFill>
                          <a:latin typeface="Tw Cen MT" panose="020B0602020104020603" pitchFamily="34" charset="0"/>
                        </a:rPr>
                        <a:t>Outputs</a:t>
                      </a:r>
                      <a:endParaRPr sz="3200" b="1" dirty="0">
                        <a:solidFill>
                          <a:srgbClr val="EE9524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rgbClr val="EE9524"/>
                          </a:solidFill>
                          <a:latin typeface="Tw Cen MT" panose="020B0602020104020603" pitchFamily="34" charset="0"/>
                        </a:rPr>
                        <a:t>Used libraries</a:t>
                      </a:r>
                      <a:endParaRPr sz="3200" b="1" dirty="0">
                        <a:solidFill>
                          <a:srgbClr val="EE9524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Backend</a:t>
                      </a:r>
                    </a:p>
                  </a:txBody>
                  <a:tcPr marL="137160" marR="137160" marT="137160" marB="137160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Feed from camera</a:t>
                      </a:r>
                    </a:p>
                  </a:txBody>
                  <a:tcPr marL="137160" marR="137160" marT="137160" marB="137160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Notification of accident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View of accident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Save Accident Frames</a:t>
                      </a:r>
                    </a:p>
                  </a:txBody>
                  <a:tcPr marL="137160" marR="137160" marT="137160" marB="137160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GUI</a:t>
                      </a:r>
                    </a:p>
                  </a:txBody>
                  <a:tcPr marL="137160" marR="137160" marT="137160" marB="137160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Notifications from server</a:t>
                      </a:r>
                    </a:p>
                  </a:txBody>
                  <a:tcPr marL="137160" marR="137160" marT="137160" marB="137160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View accidents</a:t>
                      </a:r>
                    </a:p>
                  </a:txBody>
                  <a:tcPr marL="137160" marR="137160" marT="137160" marB="137160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</a:t>
                      </a:r>
                    </a:p>
                  </a:txBody>
                  <a:tcPr marL="137160" marR="137160" marT="137160" marB="137160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503253"/>
                  </a:ext>
                </a:extLst>
              </a:tr>
              <a:tr h="7438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Model</a:t>
                      </a:r>
                    </a:p>
                  </a:txBody>
                  <a:tcPr marL="137160" marR="137160" marT="137160" marB="137160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Frames</a:t>
                      </a:r>
                    </a:p>
                  </a:txBody>
                  <a:tcPr marL="137160" marR="137160" marT="137160" marB="137160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Crash/ not a crash ?</a:t>
                      </a:r>
                    </a:p>
                  </a:txBody>
                  <a:tcPr marL="137160" marR="137160" marT="137160" marB="137160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Pytorch</a:t>
                      </a: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 - </a:t>
                      </a:r>
                      <a:r>
                        <a:rPr lang="en-US" sz="2400" b="1" dirty="0" err="1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OpenCv</a:t>
                      </a:r>
                      <a:endParaRPr sz="24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609865"/>
                  </a:ext>
                </a:extLst>
              </a:tr>
              <a:tr h="7730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Dataset</a:t>
                      </a:r>
                      <a:endParaRPr sz="24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Videos from YouTube</a:t>
                      </a:r>
                      <a:endParaRPr sz="24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Crash videos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 No crash videos</a:t>
                      </a:r>
                      <a:endParaRPr sz="24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385723"/>
                          </a:solidFill>
                          <a:latin typeface="Tw Cen MT" panose="020B0602020104020603" pitchFamily="34" charset="0"/>
                        </a:rPr>
                        <a:t>-</a:t>
                      </a:r>
                      <a:endParaRPr sz="2400" b="1" dirty="0">
                        <a:solidFill>
                          <a:srgbClr val="385723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137160" marR="137160" marT="137160" marB="137160">
                    <a:lnL w="381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7878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480AF0-FE7A-4964-92BF-AC52B9EB0BCD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List of deliverables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8AE8AA-8E8A-4E20-B7A4-6CBD3662BAF2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40F797-DF5A-4575-B405-C2B5CAC02752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AA4726-BC61-4B50-8E45-675888907F3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CA8828-66B0-4833-BEE2-4594D7297325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5E70F0-74D9-4A85-82DB-7F0AA31BDFE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6E2BA41-A60F-48F3-8D09-2812F1BCD6DD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Agenda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308BC6-A0C4-45DB-A05C-0586EBEC884C}"/>
              </a:ext>
            </a:extLst>
          </p:cNvPr>
          <p:cNvGrpSpPr/>
          <p:nvPr/>
        </p:nvGrpSpPr>
        <p:grpSpPr>
          <a:xfrm>
            <a:off x="624115" y="1527179"/>
            <a:ext cx="4621655" cy="769441"/>
            <a:chOff x="624115" y="1643294"/>
            <a:chExt cx="4621655" cy="7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436546-8EF4-46CC-9D33-87137F07C6DE}"/>
                </a:ext>
              </a:extLst>
            </p:cNvPr>
            <p:cNvSpPr txBox="1"/>
            <p:nvPr/>
          </p:nvSpPr>
          <p:spPr>
            <a:xfrm>
              <a:off x="1536800" y="1766404"/>
              <a:ext cx="37089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EF3078"/>
                  </a:solidFill>
                  <a:latin typeface="Tw Cen MT" panose="020B0602020104020603" pitchFamily="34" charset="0"/>
                </a:rPr>
                <a:t>Motivation &amp; Overview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E400F-0E60-42C3-8A88-C4B267DF913E}"/>
                </a:ext>
              </a:extLst>
            </p:cNvPr>
            <p:cNvSpPr txBox="1"/>
            <p:nvPr/>
          </p:nvSpPr>
          <p:spPr>
            <a:xfrm>
              <a:off x="624115" y="1643294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EF3078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2E7099-D4AB-48C1-AA7E-3B6517A07E46}"/>
              </a:ext>
            </a:extLst>
          </p:cNvPr>
          <p:cNvGrpSpPr/>
          <p:nvPr/>
        </p:nvGrpSpPr>
        <p:grpSpPr>
          <a:xfrm>
            <a:off x="624115" y="3055948"/>
            <a:ext cx="4945141" cy="769441"/>
            <a:chOff x="624115" y="2812845"/>
            <a:chExt cx="4945141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7681B7-3B8C-48C4-A752-F07DF9ACE37E}"/>
                </a:ext>
              </a:extLst>
            </p:cNvPr>
            <p:cNvSpPr txBox="1"/>
            <p:nvPr/>
          </p:nvSpPr>
          <p:spPr>
            <a:xfrm>
              <a:off x="1536800" y="2937469"/>
              <a:ext cx="4032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1C7CBB"/>
                  </a:solidFill>
                  <a:latin typeface="Tw Cen MT" panose="020B0602020104020603" pitchFamily="34" charset="0"/>
                </a:rPr>
                <a:t>Research &amp; Market Survey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9376EE-E104-4D2E-AD67-36BB9E314678}"/>
                </a:ext>
              </a:extLst>
            </p:cNvPr>
            <p:cNvSpPr txBox="1"/>
            <p:nvPr/>
          </p:nvSpPr>
          <p:spPr>
            <a:xfrm>
              <a:off x="624115" y="2812845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1C7CBB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AAECA82-14F1-46BA-9E8E-D1BCF1070246}"/>
              </a:ext>
            </a:extLst>
          </p:cNvPr>
          <p:cNvGrpSpPr/>
          <p:nvPr/>
        </p:nvGrpSpPr>
        <p:grpSpPr>
          <a:xfrm>
            <a:off x="624115" y="4832452"/>
            <a:ext cx="2830285" cy="769441"/>
            <a:chOff x="624115" y="3982396"/>
            <a:chExt cx="2830285" cy="7694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8F97D-DE9E-47F6-A417-CE465F344E24}"/>
                </a:ext>
              </a:extLst>
            </p:cNvPr>
            <p:cNvSpPr txBox="1"/>
            <p:nvPr/>
          </p:nvSpPr>
          <p:spPr>
            <a:xfrm>
              <a:off x="1536800" y="4107020"/>
              <a:ext cx="191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385723"/>
                  </a:solidFill>
                  <a:latin typeface="Tw Cen MT" panose="020B0602020104020603" pitchFamily="34" charset="0"/>
                </a:rPr>
                <a:t>Challenges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CF2ED9-CBE8-451F-B7FE-BAB7A288C766}"/>
                </a:ext>
              </a:extLst>
            </p:cNvPr>
            <p:cNvSpPr txBox="1"/>
            <p:nvPr/>
          </p:nvSpPr>
          <p:spPr>
            <a:xfrm>
              <a:off x="624115" y="3982396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385723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A7ECFC-F76B-44F1-8B15-12B5F1AB5521}"/>
              </a:ext>
            </a:extLst>
          </p:cNvPr>
          <p:cNvGrpSpPr/>
          <p:nvPr/>
        </p:nvGrpSpPr>
        <p:grpSpPr>
          <a:xfrm>
            <a:off x="7571874" y="3055948"/>
            <a:ext cx="3083326" cy="769441"/>
            <a:chOff x="4326115" y="1643294"/>
            <a:chExt cx="3083326" cy="7694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977E88-BFBE-4511-A0C3-739D600748C5}"/>
                </a:ext>
              </a:extLst>
            </p:cNvPr>
            <p:cNvSpPr txBox="1"/>
            <p:nvPr/>
          </p:nvSpPr>
          <p:spPr>
            <a:xfrm>
              <a:off x="5238800" y="1754736"/>
              <a:ext cx="2170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EF3078"/>
                  </a:solidFill>
                  <a:latin typeface="Tw Cen MT" panose="020B0602020104020603" pitchFamily="34" charset="0"/>
                </a:rPr>
                <a:t>Timeline Plan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D283D0-741F-41C4-8DB7-FF1511035EC8}"/>
                </a:ext>
              </a:extLst>
            </p:cNvPr>
            <p:cNvSpPr txBox="1"/>
            <p:nvPr/>
          </p:nvSpPr>
          <p:spPr>
            <a:xfrm>
              <a:off x="4326115" y="1643294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EF3078"/>
                  </a:solidFill>
                  <a:latin typeface="Tw Cen MT" panose="020B0602020104020603" pitchFamily="34" charset="0"/>
                </a:rPr>
                <a:t>05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A32B97-A774-4B90-9C46-5A1A5838D1C2}"/>
              </a:ext>
            </a:extLst>
          </p:cNvPr>
          <p:cNvGrpSpPr/>
          <p:nvPr/>
        </p:nvGrpSpPr>
        <p:grpSpPr>
          <a:xfrm>
            <a:off x="7571874" y="4832451"/>
            <a:ext cx="3083326" cy="769441"/>
            <a:chOff x="4326115" y="2812845"/>
            <a:chExt cx="3083326" cy="76944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38519C-3245-467F-BED0-0CF4E4EAABB4}"/>
                </a:ext>
              </a:extLst>
            </p:cNvPr>
            <p:cNvSpPr txBox="1"/>
            <p:nvPr/>
          </p:nvSpPr>
          <p:spPr>
            <a:xfrm>
              <a:off x="5238800" y="2950012"/>
              <a:ext cx="2170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Future Work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A7A5A9-F929-4BE5-B7F9-1AC8F87EACFC}"/>
                </a:ext>
              </a:extLst>
            </p:cNvPr>
            <p:cNvSpPr txBox="1"/>
            <p:nvPr/>
          </p:nvSpPr>
          <p:spPr>
            <a:xfrm>
              <a:off x="4326115" y="2812845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06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512DEC-DA08-4A88-8E3F-131FBCA0F9CB}"/>
              </a:ext>
            </a:extLst>
          </p:cNvPr>
          <p:cNvGrpSpPr/>
          <p:nvPr/>
        </p:nvGrpSpPr>
        <p:grpSpPr>
          <a:xfrm>
            <a:off x="7571874" y="1527179"/>
            <a:ext cx="3925046" cy="769441"/>
            <a:chOff x="624115" y="3982396"/>
            <a:chExt cx="3925046" cy="76944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45DAEE-CF45-40D7-BE4C-FB67B47EE797}"/>
                </a:ext>
              </a:extLst>
            </p:cNvPr>
            <p:cNvSpPr txBox="1"/>
            <p:nvPr/>
          </p:nvSpPr>
          <p:spPr>
            <a:xfrm>
              <a:off x="1536801" y="4122061"/>
              <a:ext cx="3012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EE9524"/>
                  </a:solidFill>
                  <a:latin typeface="Tw Cen MT" panose="020B0602020104020603" pitchFamily="34" charset="0"/>
                </a:rPr>
                <a:t>Architecture &amp; Tools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501FA8-EF4F-4083-ABD0-50C8959A7EEB}"/>
                </a:ext>
              </a:extLst>
            </p:cNvPr>
            <p:cNvSpPr txBox="1"/>
            <p:nvPr/>
          </p:nvSpPr>
          <p:spPr>
            <a:xfrm>
              <a:off x="624115" y="3982396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EE9524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93A4CFE-E98E-45C9-8478-E611D8551EF7}"/>
              </a:ext>
            </a:extLst>
          </p:cNvPr>
          <p:cNvCxnSpPr>
            <a:cxnSpLocks/>
          </p:cNvCxnSpPr>
          <p:nvPr/>
        </p:nvCxnSpPr>
        <p:spPr>
          <a:xfrm>
            <a:off x="1611325" y="2173509"/>
            <a:ext cx="3309591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045F8F-0ED4-4E69-B8E2-5B1DE0F28ED5}"/>
              </a:ext>
            </a:extLst>
          </p:cNvPr>
          <p:cNvCxnSpPr>
            <a:cxnSpLocks/>
          </p:cNvCxnSpPr>
          <p:nvPr/>
        </p:nvCxnSpPr>
        <p:spPr>
          <a:xfrm>
            <a:off x="1611325" y="3703792"/>
            <a:ext cx="3767431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62F1056-661D-4BB1-8AA6-1146C0C29923}"/>
              </a:ext>
            </a:extLst>
          </p:cNvPr>
          <p:cNvCxnSpPr>
            <a:cxnSpLocks/>
          </p:cNvCxnSpPr>
          <p:nvPr/>
        </p:nvCxnSpPr>
        <p:spPr>
          <a:xfrm>
            <a:off x="1611325" y="5480296"/>
            <a:ext cx="1589075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0CE9FAA-7F7B-4207-B3D0-F6DA0EC44990}"/>
              </a:ext>
            </a:extLst>
          </p:cNvPr>
          <p:cNvCxnSpPr>
            <a:cxnSpLocks/>
          </p:cNvCxnSpPr>
          <p:nvPr/>
        </p:nvCxnSpPr>
        <p:spPr>
          <a:xfrm>
            <a:off x="8575508" y="2173509"/>
            <a:ext cx="2830429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3044B0-EDAE-4802-85CA-E98B948E5FF3}"/>
              </a:ext>
            </a:extLst>
          </p:cNvPr>
          <p:cNvCxnSpPr>
            <a:cxnSpLocks/>
          </p:cNvCxnSpPr>
          <p:nvPr/>
        </p:nvCxnSpPr>
        <p:spPr>
          <a:xfrm>
            <a:off x="8565387" y="3666884"/>
            <a:ext cx="189005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850EA28-44CA-4CD2-8FDA-37FF3BEDEEF8}"/>
              </a:ext>
            </a:extLst>
          </p:cNvPr>
          <p:cNvCxnSpPr>
            <a:cxnSpLocks/>
          </p:cNvCxnSpPr>
          <p:nvPr/>
        </p:nvCxnSpPr>
        <p:spPr>
          <a:xfrm>
            <a:off x="8575508" y="5474449"/>
            <a:ext cx="1723524" cy="0"/>
          </a:xfrm>
          <a:prstGeom prst="line">
            <a:avLst/>
          </a:prstGeom>
          <a:ln w="19050">
            <a:solidFill>
              <a:srgbClr val="03A4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6829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6A6A6"/>
                </a:solidFill>
                <a:latin typeface="Tw Cen MT" panose="020B0602020104020603" pitchFamily="34" charset="0"/>
              </a:rPr>
              <a:t>Motivation &amp; Overview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89C54C-8427-4B5C-AC9B-2F22D8DEB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5" y="1492808"/>
            <a:ext cx="10659834" cy="5171360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8B8E6B1-9215-4519-9B3A-0E406EB5408E}"/>
              </a:ext>
            </a:extLst>
          </p:cNvPr>
          <p:cNvGrpSpPr/>
          <p:nvPr/>
        </p:nvGrpSpPr>
        <p:grpSpPr>
          <a:xfrm>
            <a:off x="2405743" y="3314700"/>
            <a:ext cx="454482" cy="454482"/>
            <a:chOff x="8415130" y="2849217"/>
            <a:chExt cx="450574" cy="450574"/>
          </a:xfrm>
        </p:grpSpPr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C103449C-7297-4473-B0D8-42D47FC5F07F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0C3CE0C-B677-4D39-9582-297F0B6399C5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410F76B-ACE8-482E-9F2E-8C9D0DC19558}"/>
              </a:ext>
            </a:extLst>
          </p:cNvPr>
          <p:cNvGrpSpPr/>
          <p:nvPr/>
        </p:nvGrpSpPr>
        <p:grpSpPr>
          <a:xfrm>
            <a:off x="3988644" y="4910710"/>
            <a:ext cx="454482" cy="454482"/>
            <a:chOff x="8415130" y="2849217"/>
            <a:chExt cx="450574" cy="450574"/>
          </a:xfrm>
        </p:grpSpPr>
        <p:sp>
          <p:nvSpPr>
            <p:cNvPr id="138" name="Teardrop 137">
              <a:extLst>
                <a:ext uri="{FF2B5EF4-FFF2-40B4-BE49-F238E27FC236}">
                  <a16:creationId xmlns:a16="http://schemas.microsoft.com/office/drawing/2014/main" id="{1019AC47-7E19-401E-AD31-23CB33349B9D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3AA77A5-A5C2-4FF2-89E2-C233C1034116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175456-F332-4C25-BE20-CF36D005179A}"/>
              </a:ext>
            </a:extLst>
          </p:cNvPr>
          <p:cNvGrpSpPr/>
          <p:nvPr/>
        </p:nvGrpSpPr>
        <p:grpSpPr>
          <a:xfrm>
            <a:off x="8829219" y="2441522"/>
            <a:ext cx="454482" cy="454482"/>
            <a:chOff x="8415130" y="2849217"/>
            <a:chExt cx="450574" cy="450574"/>
          </a:xfrm>
        </p:grpSpPr>
        <p:sp>
          <p:nvSpPr>
            <p:cNvPr id="144" name="Teardrop 143">
              <a:extLst>
                <a:ext uri="{FF2B5EF4-FFF2-40B4-BE49-F238E27FC236}">
                  <a16:creationId xmlns:a16="http://schemas.microsoft.com/office/drawing/2014/main" id="{FAFF94B8-C181-4B74-AB79-5E1FE7F043BC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84A0F20-79CC-42DF-9D0D-9277D1AFE160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7012AAB-9E7E-4015-8F6F-9D9D89EF1050}"/>
              </a:ext>
            </a:extLst>
          </p:cNvPr>
          <p:cNvGrpSpPr/>
          <p:nvPr/>
        </p:nvGrpSpPr>
        <p:grpSpPr>
          <a:xfrm>
            <a:off x="9031169" y="3159297"/>
            <a:ext cx="454482" cy="454482"/>
            <a:chOff x="8415130" y="2849217"/>
            <a:chExt cx="450574" cy="450574"/>
          </a:xfrm>
        </p:grpSpPr>
        <p:sp>
          <p:nvSpPr>
            <p:cNvPr id="150" name="Teardrop 149">
              <a:extLst>
                <a:ext uri="{FF2B5EF4-FFF2-40B4-BE49-F238E27FC236}">
                  <a16:creationId xmlns:a16="http://schemas.microsoft.com/office/drawing/2014/main" id="{831B7E62-2009-4927-AD6F-6BCF94FB9A86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CF568F7-C970-4A3C-AB02-AA36C66281F3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EC2EEFF-40DC-46A9-BBD0-ABADF28AD42B}"/>
              </a:ext>
            </a:extLst>
          </p:cNvPr>
          <p:cNvGrpSpPr/>
          <p:nvPr/>
        </p:nvGrpSpPr>
        <p:grpSpPr>
          <a:xfrm>
            <a:off x="1697831" y="2143126"/>
            <a:ext cx="935153" cy="1171574"/>
            <a:chOff x="1697831" y="2143126"/>
            <a:chExt cx="935153" cy="1171574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7D0E2B9-11BB-4EB8-BD39-7B6E222EB39E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H="1" flipV="1">
              <a:off x="1990726" y="2143126"/>
              <a:ext cx="642258" cy="1171574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2F7ACD0-C135-423D-AB78-0AB13DE76A9D}"/>
                </a:ext>
              </a:extLst>
            </p:cNvPr>
            <p:cNvCxnSpPr/>
            <p:nvPr/>
          </p:nvCxnSpPr>
          <p:spPr>
            <a:xfrm flipH="1">
              <a:off x="1697831" y="2145507"/>
              <a:ext cx="295276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703431B-757A-43A4-9DDD-EA4E6DF6DF67}"/>
              </a:ext>
            </a:extLst>
          </p:cNvPr>
          <p:cNvGrpSpPr/>
          <p:nvPr/>
        </p:nvGrpSpPr>
        <p:grpSpPr>
          <a:xfrm>
            <a:off x="-417817" y="1985916"/>
            <a:ext cx="2126507" cy="530471"/>
            <a:chOff x="2281192" y="2900695"/>
            <a:chExt cx="2126507" cy="530471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4862A0-965E-42AB-8779-67AF9E6BEA84}"/>
                </a:ext>
              </a:extLst>
            </p:cNvPr>
            <p:cNvSpPr txBox="1"/>
            <p:nvPr/>
          </p:nvSpPr>
          <p:spPr>
            <a:xfrm>
              <a:off x="2281192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40.000 Deaths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0322766-5599-4307-815D-4F84D6CEA279}"/>
                </a:ext>
              </a:extLst>
            </p:cNvPr>
            <p:cNvSpPr txBox="1"/>
            <p:nvPr/>
          </p:nvSpPr>
          <p:spPr>
            <a:xfrm>
              <a:off x="2855359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USA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65598D-D10B-4FB6-83E4-387926B45B72}"/>
              </a:ext>
            </a:extLst>
          </p:cNvPr>
          <p:cNvGrpSpPr/>
          <p:nvPr/>
        </p:nvGrpSpPr>
        <p:grpSpPr>
          <a:xfrm>
            <a:off x="2133559" y="4407170"/>
            <a:ext cx="1844950" cy="653439"/>
            <a:chOff x="1371930" y="2047363"/>
            <a:chExt cx="1146014" cy="73472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C3C0D4D-BA4D-4E14-9D89-E33D3DE167EC}"/>
                </a:ext>
              </a:extLst>
            </p:cNvPr>
            <p:cNvCxnSpPr>
              <a:cxnSpLocks/>
              <a:stCxn id="138" idx="3"/>
            </p:cNvCxnSpPr>
            <p:nvPr/>
          </p:nvCxnSpPr>
          <p:spPr>
            <a:xfrm flipH="1" flipV="1">
              <a:off x="2042624" y="2059396"/>
              <a:ext cx="475320" cy="722694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067D6AF-5397-4437-AFC6-711136BC1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1930" y="2047363"/>
              <a:ext cx="670694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A32C4E8-D0F8-4926-8518-870A7F0E6AC7}"/>
              </a:ext>
            </a:extLst>
          </p:cNvPr>
          <p:cNvGrpSpPr/>
          <p:nvPr/>
        </p:nvGrpSpPr>
        <p:grpSpPr>
          <a:xfrm>
            <a:off x="9227" y="4216936"/>
            <a:ext cx="2126507" cy="530471"/>
            <a:chOff x="2281192" y="2900695"/>
            <a:chExt cx="2126507" cy="530471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7901CA2-2956-4A5E-8706-A956D35559EF}"/>
                </a:ext>
              </a:extLst>
            </p:cNvPr>
            <p:cNvSpPr txBox="1"/>
            <p:nvPr/>
          </p:nvSpPr>
          <p:spPr>
            <a:xfrm>
              <a:off x="2281192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38.000 Deaths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2390591-F4A4-483B-B46D-BDDB261B0416}"/>
                </a:ext>
              </a:extLst>
            </p:cNvPr>
            <p:cNvSpPr txBox="1"/>
            <p:nvPr/>
          </p:nvSpPr>
          <p:spPr>
            <a:xfrm>
              <a:off x="2855359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Brazil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A9E2F7-BA82-40F4-9484-07FAFC90D699}"/>
              </a:ext>
            </a:extLst>
          </p:cNvPr>
          <p:cNvGrpSpPr/>
          <p:nvPr/>
        </p:nvGrpSpPr>
        <p:grpSpPr>
          <a:xfrm>
            <a:off x="6485526" y="3893619"/>
            <a:ext cx="454482" cy="454482"/>
            <a:chOff x="8415130" y="2849217"/>
            <a:chExt cx="450574" cy="450574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3BED9FCE-65E2-4115-80DD-A60FFE1034A0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7F44562-D59D-408E-B57D-7ACBE84F1BC0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98A956F-6005-4D7D-BD2B-F849E871CAA2}"/>
              </a:ext>
            </a:extLst>
          </p:cNvPr>
          <p:cNvGrpSpPr/>
          <p:nvPr/>
        </p:nvGrpSpPr>
        <p:grpSpPr>
          <a:xfrm>
            <a:off x="9377828" y="2207945"/>
            <a:ext cx="1206831" cy="964094"/>
            <a:chOff x="2580403" y="2353136"/>
            <a:chExt cx="860704" cy="87631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B74F2C5-D780-487E-81C0-2180391A0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403" y="2353136"/>
              <a:ext cx="318159" cy="876313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66E808F-1BDC-4587-B0DE-A9F28D129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6181" y="2358337"/>
              <a:ext cx="544926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3CEC62BD-9BB1-462B-BFE3-D47CB89C6D10}"/>
              </a:ext>
            </a:extLst>
          </p:cNvPr>
          <p:cNvGrpSpPr/>
          <p:nvPr/>
        </p:nvGrpSpPr>
        <p:grpSpPr>
          <a:xfrm>
            <a:off x="10552567" y="2045791"/>
            <a:ext cx="2126507" cy="530471"/>
            <a:chOff x="2405041" y="2900695"/>
            <a:chExt cx="2126507" cy="530471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959AE77-BB29-43CA-B481-3F57A0C268FB}"/>
                </a:ext>
              </a:extLst>
            </p:cNvPr>
            <p:cNvSpPr txBox="1"/>
            <p:nvPr/>
          </p:nvSpPr>
          <p:spPr>
            <a:xfrm>
              <a:off x="2405041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60.000 Deaths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7314351-1120-4B91-AD4B-AEC85A92279C}"/>
                </a:ext>
              </a:extLst>
            </p:cNvPr>
            <p:cNvSpPr txBox="1"/>
            <p:nvPr/>
          </p:nvSpPr>
          <p:spPr>
            <a:xfrm>
              <a:off x="2405041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China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F21DC7F-9B83-455E-9808-4984A7AD1AF1}"/>
              </a:ext>
            </a:extLst>
          </p:cNvPr>
          <p:cNvGrpSpPr/>
          <p:nvPr/>
        </p:nvGrpSpPr>
        <p:grpSpPr>
          <a:xfrm>
            <a:off x="9053109" y="483707"/>
            <a:ext cx="1142949" cy="1985369"/>
            <a:chOff x="2580403" y="1244082"/>
            <a:chExt cx="1142949" cy="1985369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89863A2-DC86-4C1B-ADDA-ADB6966D4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403" y="1244082"/>
              <a:ext cx="794241" cy="1985369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32125E6-FB36-40CA-8388-4E813A290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644" y="1244082"/>
              <a:ext cx="348708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922ABF2-1033-4987-8832-62AF320AC715}"/>
              </a:ext>
            </a:extLst>
          </p:cNvPr>
          <p:cNvGrpSpPr/>
          <p:nvPr/>
        </p:nvGrpSpPr>
        <p:grpSpPr>
          <a:xfrm>
            <a:off x="10164587" y="301525"/>
            <a:ext cx="2126507" cy="530471"/>
            <a:chOff x="2405041" y="2900695"/>
            <a:chExt cx="2126507" cy="530471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4F57E79-BE40-4C5F-BBAD-2509286F838A}"/>
                </a:ext>
              </a:extLst>
            </p:cNvPr>
            <p:cNvSpPr txBox="1"/>
            <p:nvPr/>
          </p:nvSpPr>
          <p:spPr>
            <a:xfrm>
              <a:off x="2405041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20.000 Deaths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2352169-48BF-400E-9B0B-8FEDB035BE9B}"/>
                </a:ext>
              </a:extLst>
            </p:cNvPr>
            <p:cNvSpPr txBox="1"/>
            <p:nvPr/>
          </p:nvSpPr>
          <p:spPr>
            <a:xfrm>
              <a:off x="2405041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Russia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4C309F-68F3-47C1-9A7E-7BF99A438B2D}"/>
              </a:ext>
            </a:extLst>
          </p:cNvPr>
          <p:cNvGrpSpPr/>
          <p:nvPr/>
        </p:nvGrpSpPr>
        <p:grpSpPr>
          <a:xfrm>
            <a:off x="6712767" y="1268519"/>
            <a:ext cx="1253745" cy="2625100"/>
            <a:chOff x="2239248" y="2640033"/>
            <a:chExt cx="713637" cy="534062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2C6B56F-FD93-4F88-867D-EAE0605BAE0E}"/>
                </a:ext>
              </a:extLst>
            </p:cNvPr>
            <p:cNvCxnSpPr>
              <a:cxnSpLocks/>
              <a:stCxn id="141" idx="3"/>
            </p:cNvCxnSpPr>
            <p:nvPr/>
          </p:nvCxnSpPr>
          <p:spPr>
            <a:xfrm flipV="1">
              <a:off x="2239248" y="2640033"/>
              <a:ext cx="230895" cy="534062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83E3E17-5504-4C78-8399-17D15B7F3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0145" y="2642680"/>
              <a:ext cx="482740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A11F83-C190-4E4E-877E-0E168393E12E}"/>
              </a:ext>
            </a:extLst>
          </p:cNvPr>
          <p:cNvGrpSpPr/>
          <p:nvPr/>
        </p:nvGrpSpPr>
        <p:grpSpPr>
          <a:xfrm>
            <a:off x="7933311" y="1117668"/>
            <a:ext cx="2126507" cy="530471"/>
            <a:chOff x="2405041" y="2900695"/>
            <a:chExt cx="2126507" cy="530471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8FA451B1-6005-42B5-929B-C0D50E1A8427}"/>
                </a:ext>
              </a:extLst>
            </p:cNvPr>
            <p:cNvSpPr txBox="1"/>
            <p:nvPr/>
          </p:nvSpPr>
          <p:spPr>
            <a:xfrm>
              <a:off x="2405041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EG" sz="1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9000</a:t>
              </a:r>
              <a:r>
                <a:rPr lang="en-US" sz="1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 </a:t>
              </a:r>
              <a:r>
                <a:rPr lang="ar-EG" sz="1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Deaths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F4F0D51-3D06-4C2B-BA4B-F83BDC169F7A}"/>
                </a:ext>
              </a:extLst>
            </p:cNvPr>
            <p:cNvSpPr txBox="1"/>
            <p:nvPr/>
          </p:nvSpPr>
          <p:spPr>
            <a:xfrm>
              <a:off x="2405041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Egypt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22B3CA4-A2C0-4D18-98F4-D4B07FE4C6BE}"/>
              </a:ext>
            </a:extLst>
          </p:cNvPr>
          <p:cNvSpPr txBox="1"/>
          <p:nvPr/>
        </p:nvSpPr>
        <p:spPr>
          <a:xfrm>
            <a:off x="8792669" y="6239866"/>
            <a:ext cx="351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6A6A6"/>
                </a:solidFill>
                <a:latin typeface="Tw Cen MT" panose="020B0602020104020603" pitchFamily="34" charset="0"/>
              </a:rPr>
              <a:t>Source: World Health Organization </a:t>
            </a:r>
          </a:p>
          <a:p>
            <a:r>
              <a:rPr lang="en-US" b="1" dirty="0">
                <a:solidFill>
                  <a:srgbClr val="A6A6A6"/>
                </a:solidFill>
                <a:latin typeface="Tw Cen MT" panose="020B0602020104020603" pitchFamily="34" charset="0"/>
              </a:rPr>
              <a:t>Data: 2018</a:t>
            </a:r>
          </a:p>
        </p:txBody>
      </p:sp>
    </p:spTree>
    <p:extLst>
      <p:ext uri="{BB962C8B-B14F-4D97-AF65-F5344CB8AC3E}">
        <p14:creationId xmlns:p14="http://schemas.microsoft.com/office/powerpoint/2010/main" val="653562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Motivation &amp; Overview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98DE44-B9FA-4E5F-927F-BF125D3FDDCB}"/>
              </a:ext>
            </a:extLst>
          </p:cNvPr>
          <p:cNvGrpSpPr/>
          <p:nvPr/>
        </p:nvGrpSpPr>
        <p:grpSpPr>
          <a:xfrm>
            <a:off x="3931969" y="3298071"/>
            <a:ext cx="4327945" cy="681686"/>
            <a:chOff x="2331280" y="5853176"/>
            <a:chExt cx="4327945" cy="68168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F11BCFD-4EFE-4C10-9E7D-C455D9F7F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80" y="5853176"/>
              <a:ext cx="681686" cy="681686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C3869E-38B4-4F2C-98A1-2A41E3BC2964}"/>
                </a:ext>
              </a:extLst>
            </p:cNvPr>
            <p:cNvGrpSpPr/>
            <p:nvPr/>
          </p:nvGrpSpPr>
          <p:grpSpPr>
            <a:xfrm>
              <a:off x="3016009" y="5936660"/>
              <a:ext cx="3643216" cy="584775"/>
              <a:chOff x="800425" y="5320116"/>
              <a:chExt cx="3643216" cy="584775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EB228A-01B6-4140-B14C-3A4EF8362D72}"/>
                  </a:ext>
                </a:extLst>
              </p:cNvPr>
              <p:cNvSpPr txBox="1"/>
              <p:nvPr/>
            </p:nvSpPr>
            <p:spPr>
              <a:xfrm>
                <a:off x="876038" y="5320116"/>
                <a:ext cx="35676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EF3078"/>
                    </a:solidFill>
                    <a:latin typeface="Tw Cen MT" panose="020B0602020104020603" pitchFamily="34" charset="0"/>
                  </a:rPr>
                  <a:t>Road Crash System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981F36-D2D0-426A-B1D7-4A97640933AF}"/>
                  </a:ext>
                </a:extLst>
              </p:cNvPr>
              <p:cNvSpPr txBox="1"/>
              <p:nvPr/>
            </p:nvSpPr>
            <p:spPr>
              <a:xfrm>
                <a:off x="800425" y="5434551"/>
                <a:ext cx="2122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1" dirty="0">
                  <a:solidFill>
                    <a:srgbClr val="A6A6A6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03CF668A-5257-4108-8964-6E5BCBD97718}"/>
              </a:ext>
            </a:extLst>
          </p:cNvPr>
          <p:cNvSpPr/>
          <p:nvPr/>
        </p:nvSpPr>
        <p:spPr>
          <a:xfrm>
            <a:off x="2966079" y="3067521"/>
            <a:ext cx="978408" cy="707886"/>
          </a:xfrm>
          <a:prstGeom prst="rightArrow">
            <a:avLst/>
          </a:prstGeom>
          <a:solidFill>
            <a:srgbClr val="EE95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1B60C24-931E-49A6-9710-4034FA41F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4927" y="2620553"/>
            <a:ext cx="1695304" cy="2036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16BF38F-FC9D-4EBF-B7A7-9CF7E9C958E9}"/>
              </a:ext>
            </a:extLst>
          </p:cNvPr>
          <p:cNvSpPr/>
          <p:nvPr/>
        </p:nvSpPr>
        <p:spPr>
          <a:xfrm>
            <a:off x="7879621" y="3071319"/>
            <a:ext cx="978408" cy="704088"/>
          </a:xfrm>
          <a:prstGeom prst="rightArrow">
            <a:avLst/>
          </a:prstGeom>
          <a:solidFill>
            <a:srgbClr val="EE95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62CC16-34DF-43BC-901A-397BCEAC4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2187" y="2406785"/>
            <a:ext cx="3169017" cy="1782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23B11E-2C8E-456A-8B16-15B0B5989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565" y="2709934"/>
            <a:ext cx="1343241" cy="134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331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01 L -0.29857 -0.317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17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Research &amp; Market Survey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98DE44-B9FA-4E5F-927F-BF125D3FDDCB}"/>
              </a:ext>
            </a:extLst>
          </p:cNvPr>
          <p:cNvGrpSpPr/>
          <p:nvPr/>
        </p:nvGrpSpPr>
        <p:grpSpPr>
          <a:xfrm>
            <a:off x="1983533" y="3429000"/>
            <a:ext cx="8224817" cy="681686"/>
            <a:chOff x="2331280" y="5853176"/>
            <a:chExt cx="8224817" cy="68168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F11BCFD-4EFE-4C10-9E7D-C455D9F7F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80" y="5853176"/>
              <a:ext cx="681686" cy="681686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C3869E-38B4-4F2C-98A1-2A41E3BC2964}"/>
                </a:ext>
              </a:extLst>
            </p:cNvPr>
            <p:cNvGrpSpPr/>
            <p:nvPr/>
          </p:nvGrpSpPr>
          <p:grpSpPr>
            <a:xfrm>
              <a:off x="3016009" y="5936660"/>
              <a:ext cx="7540088" cy="584775"/>
              <a:chOff x="800425" y="5320116"/>
              <a:chExt cx="7540088" cy="584775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EB228A-01B6-4140-B14C-3A4EF8362D72}"/>
                  </a:ext>
                </a:extLst>
              </p:cNvPr>
              <p:cNvSpPr txBox="1"/>
              <p:nvPr/>
            </p:nvSpPr>
            <p:spPr>
              <a:xfrm>
                <a:off x="876038" y="5320116"/>
                <a:ext cx="74644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EF3078"/>
                    </a:solidFill>
                    <a:latin typeface="Tw Cen MT" panose="020B0602020104020603" pitchFamily="34" charset="0"/>
                  </a:rPr>
                  <a:t>Smartphone applications based on sensors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981F36-D2D0-426A-B1D7-4A97640933AF}"/>
                  </a:ext>
                </a:extLst>
              </p:cNvPr>
              <p:cNvSpPr txBox="1"/>
              <p:nvPr/>
            </p:nvSpPr>
            <p:spPr>
              <a:xfrm>
                <a:off x="800425" y="5434551"/>
                <a:ext cx="2122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1" dirty="0">
                  <a:solidFill>
                    <a:srgbClr val="A6A6A6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8E2BE7-58BF-44BC-91BB-53C98B5857B6}"/>
              </a:ext>
            </a:extLst>
          </p:cNvPr>
          <p:cNvGrpSpPr/>
          <p:nvPr/>
        </p:nvGrpSpPr>
        <p:grpSpPr>
          <a:xfrm>
            <a:off x="1993024" y="5080586"/>
            <a:ext cx="3009722" cy="866180"/>
            <a:chOff x="463842" y="4115202"/>
            <a:chExt cx="3009722" cy="86618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9FAC6F3-FC15-4A57-A6DB-9B4E54248559}"/>
                </a:ext>
              </a:extLst>
            </p:cNvPr>
            <p:cNvSpPr txBox="1"/>
            <p:nvPr/>
          </p:nvSpPr>
          <p:spPr>
            <a:xfrm>
              <a:off x="544373" y="4115202"/>
              <a:ext cx="2848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EE9524"/>
                  </a:solidFill>
                  <a:latin typeface="Tw Cen MT" panose="020B0602020104020603" pitchFamily="34" charset="0"/>
                </a:rPr>
                <a:t>SOSmart</a:t>
              </a:r>
              <a:endParaRPr lang="en-US" sz="2800" b="1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1823926-DEBE-4BF9-8E9B-2EE565D00DC5}"/>
                </a:ext>
              </a:extLst>
            </p:cNvPr>
            <p:cNvSpPr txBox="1"/>
            <p:nvPr/>
          </p:nvSpPr>
          <p:spPr>
            <a:xfrm>
              <a:off x="463842" y="4581272"/>
              <a:ext cx="3009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Sensitive and not accurate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00D45AFC-6A19-4EDA-9F17-D3B58C1CF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4825" y="3638914"/>
            <a:ext cx="2090590" cy="872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D7A0C2D3-AA6E-4417-8BE6-F3C3B307824D}"/>
              </a:ext>
            </a:extLst>
          </p:cNvPr>
          <p:cNvGrpSpPr/>
          <p:nvPr/>
        </p:nvGrpSpPr>
        <p:grpSpPr>
          <a:xfrm>
            <a:off x="7644869" y="5080586"/>
            <a:ext cx="2848660" cy="866180"/>
            <a:chOff x="544373" y="4115202"/>
            <a:chExt cx="2848660" cy="8661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4614B13-B943-44C2-8D00-28AD3347469A}"/>
                </a:ext>
              </a:extLst>
            </p:cNvPr>
            <p:cNvSpPr txBox="1"/>
            <p:nvPr/>
          </p:nvSpPr>
          <p:spPr>
            <a:xfrm>
              <a:off x="544373" y="4115202"/>
              <a:ext cx="2848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E9524"/>
                  </a:solidFill>
                  <a:latin typeface="Tw Cen MT" panose="020B0602020104020603" pitchFamily="34" charset="0"/>
                </a:rPr>
                <a:t>Personal Safety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41F567-9B76-4DBA-B862-6267E0CA5BE4}"/>
                </a:ext>
              </a:extLst>
            </p:cNvPr>
            <p:cNvSpPr txBox="1"/>
            <p:nvPr/>
          </p:nvSpPr>
          <p:spPr>
            <a:xfrm>
              <a:off x="669149" y="4581272"/>
              <a:ext cx="2599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For pixels phones only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9DC15C5-7B10-46D3-89B4-D6A34EA8E492}"/>
              </a:ext>
            </a:extLst>
          </p:cNvPr>
          <p:cNvGrpSpPr/>
          <p:nvPr/>
        </p:nvGrpSpPr>
        <p:grpSpPr>
          <a:xfrm>
            <a:off x="8023904" y="2707206"/>
            <a:ext cx="2090590" cy="2208757"/>
            <a:chOff x="2323109" y="2759810"/>
            <a:chExt cx="2090590" cy="2208757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3FBB2D2-0C1E-497E-ADA7-90696409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23109" y="2759810"/>
              <a:ext cx="2090590" cy="8723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9166D18-740B-4B55-8F59-BD135003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23109" y="4293504"/>
              <a:ext cx="2090590" cy="6750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24F303A-0E22-4032-BEE6-7F5559B8F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78265" y="3631232"/>
              <a:ext cx="580277" cy="662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6376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01 L -0.14023 -0.309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-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3274728" y="171102"/>
            <a:ext cx="564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Research &amp; Market Survey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98DE44-B9FA-4E5F-927F-BF125D3FDDCB}"/>
              </a:ext>
            </a:extLst>
          </p:cNvPr>
          <p:cNvGrpSpPr/>
          <p:nvPr/>
        </p:nvGrpSpPr>
        <p:grpSpPr>
          <a:xfrm>
            <a:off x="1222356" y="2644170"/>
            <a:ext cx="9747171" cy="1569660"/>
            <a:chOff x="2372130" y="5936660"/>
            <a:chExt cx="9747171" cy="156966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F11BCFD-4EFE-4C10-9E7D-C455D9F7F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130" y="6380647"/>
              <a:ext cx="681686" cy="681686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C3869E-38B4-4F2C-98A1-2A41E3BC2964}"/>
                </a:ext>
              </a:extLst>
            </p:cNvPr>
            <p:cNvGrpSpPr/>
            <p:nvPr/>
          </p:nvGrpSpPr>
          <p:grpSpPr>
            <a:xfrm>
              <a:off x="3016009" y="5936660"/>
              <a:ext cx="9103292" cy="1569660"/>
              <a:chOff x="800425" y="5320116"/>
              <a:chExt cx="9103292" cy="156966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EB228A-01B6-4140-B14C-3A4EF8362D72}"/>
                  </a:ext>
                </a:extLst>
              </p:cNvPr>
              <p:cNvSpPr txBox="1"/>
              <p:nvPr/>
            </p:nvSpPr>
            <p:spPr>
              <a:xfrm>
                <a:off x="876035" y="5320116"/>
                <a:ext cx="902768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EF3078"/>
                    </a:solidFill>
                    <a:latin typeface="Tw Cen MT" panose="020B0602020104020603" pitchFamily="34" charset="0"/>
                  </a:rPr>
                  <a:t>Not found any application</a:t>
                </a:r>
                <a:r>
                  <a:rPr lang="ar-EG" sz="3200" b="1" dirty="0">
                    <a:solidFill>
                      <a:srgbClr val="EF3078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3200" b="1" dirty="0">
                    <a:solidFill>
                      <a:srgbClr val="EF3078"/>
                    </a:solidFill>
                    <a:latin typeface="Tw Cen MT" panose="020B0602020104020603" pitchFamily="34" charset="0"/>
                  </a:rPr>
                  <a:t>related to our problem based on Computer vision techniques in production. It is more of </a:t>
                </a:r>
                <a:r>
                  <a:rPr lang="en-US" sz="3200" b="1" u="sng" dirty="0">
                    <a:solidFill>
                      <a:srgbClr val="EF3078"/>
                    </a:solidFill>
                    <a:latin typeface="Tw Cen MT" panose="020B0602020104020603" pitchFamily="34" charset="0"/>
                  </a:rPr>
                  <a:t>a research topic </a:t>
                </a:r>
                <a:r>
                  <a:rPr lang="en-US" sz="3200" b="1" dirty="0">
                    <a:solidFill>
                      <a:srgbClr val="EF3078"/>
                    </a:solidFill>
                    <a:latin typeface="Tw Cen MT" panose="020B0602020104020603" pitchFamily="34" charset="0"/>
                  </a:rPr>
                  <a:t>right now.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981F36-D2D0-426A-B1D7-4A97640933AF}"/>
                  </a:ext>
                </a:extLst>
              </p:cNvPr>
              <p:cNvSpPr txBox="1"/>
              <p:nvPr/>
            </p:nvSpPr>
            <p:spPr>
              <a:xfrm>
                <a:off x="800425" y="5434551"/>
                <a:ext cx="2122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1" dirty="0">
                  <a:solidFill>
                    <a:srgbClr val="A6A6A6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4424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2198942-3878-4909-884B-7CA0E318DFD7}"/>
              </a:ext>
            </a:extLst>
          </p:cNvPr>
          <p:cNvGrpSpPr/>
          <p:nvPr/>
        </p:nvGrpSpPr>
        <p:grpSpPr>
          <a:xfrm>
            <a:off x="7028834" y="1919235"/>
            <a:ext cx="2706624" cy="2899612"/>
            <a:chOff x="6381342" y="2182683"/>
            <a:chExt cx="1805441" cy="2606040"/>
          </a:xfrm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4B2E4077-565B-48E9-A42E-57895BC5AA27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BFDA63-D1BE-4B0B-A1BF-19B81E35575F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2606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Technical Difficulties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047EE7-AD08-45DB-A65A-9FA74A77576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0A81F-25E0-4239-B494-46C9D4937700}"/>
              </a:ext>
            </a:extLst>
          </p:cNvPr>
          <p:cNvGrpSpPr/>
          <p:nvPr/>
        </p:nvGrpSpPr>
        <p:grpSpPr>
          <a:xfrm>
            <a:off x="2320967" y="1919235"/>
            <a:ext cx="2710736" cy="2601080"/>
            <a:chOff x="3884465" y="2182683"/>
            <a:chExt cx="1805441" cy="2308324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84361-FFCA-4952-9762-BC2B8113DC6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Nature of Accidents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Challenges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2456979" y="3165743"/>
            <a:ext cx="2443260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992BDF-F7C4-4374-886A-86270F68E5B1}"/>
              </a:ext>
            </a:extLst>
          </p:cNvPr>
          <p:cNvSpPr/>
          <p:nvPr/>
        </p:nvSpPr>
        <p:spPr>
          <a:xfrm flipV="1">
            <a:off x="7160298" y="3149088"/>
            <a:ext cx="2441448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50AA9A-FAB8-4A36-BCFC-AE5A9E81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70" y="3962094"/>
            <a:ext cx="1345726" cy="13457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45F41EB-76B8-4D33-BDB3-4A3E0743A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17" y="3882127"/>
            <a:ext cx="1344171" cy="13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79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A5A5A5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Challenges - Nature of Accidents</a:t>
            </a:r>
            <a:endParaRPr dirty="0">
              <a:latin typeface="Tw Cen MT" panose="020B0602020104020603" pitchFamily="34" charset="0"/>
            </a:endParaRPr>
          </a:p>
        </p:txBody>
      </p:sp>
      <p:grpSp>
        <p:nvGrpSpPr>
          <p:cNvPr id="279" name="Google Shape;279;p8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280" name="Google Shape;280;p8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216425" y="1960739"/>
            <a:ext cx="3617038" cy="3513121"/>
            <a:chOff x="1733971" y="4238282"/>
            <a:chExt cx="2133820" cy="2133820"/>
          </a:xfrm>
        </p:grpSpPr>
        <p:sp>
          <p:nvSpPr>
            <p:cNvPr id="287" name="Google Shape;287;p8"/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 txBox="1"/>
            <p:nvPr/>
          </p:nvSpPr>
          <p:spPr>
            <a:xfrm>
              <a:off x="1829181" y="4660199"/>
              <a:ext cx="1943400" cy="1289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  <a:ea typeface="Twentieth Century"/>
                  <a:cs typeface="Twentieth Century"/>
                  <a:sym typeface="Twentieth Century"/>
                </a:rPr>
                <a:t>Diverse Types of Vehicles </a:t>
              </a:r>
              <a:endParaRPr sz="44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89" name="Google Shape;289;p8"/>
          <p:cNvGrpSpPr/>
          <p:nvPr/>
        </p:nvGrpSpPr>
        <p:grpSpPr>
          <a:xfrm>
            <a:off x="4361898" y="1928092"/>
            <a:ext cx="3578202" cy="3578202"/>
            <a:chOff x="4253833" y="2037467"/>
            <a:chExt cx="3578202" cy="3578202"/>
          </a:xfrm>
        </p:grpSpPr>
        <p:grpSp>
          <p:nvGrpSpPr>
            <p:cNvPr id="290" name="Google Shape;290;p8"/>
            <p:cNvGrpSpPr/>
            <p:nvPr/>
          </p:nvGrpSpPr>
          <p:grpSpPr>
            <a:xfrm>
              <a:off x="4253833" y="2037467"/>
              <a:ext cx="3578202" cy="3578202"/>
              <a:chOff x="4253833" y="2037467"/>
              <a:chExt cx="3578202" cy="3578202"/>
            </a:xfrm>
          </p:grpSpPr>
          <p:sp>
            <p:nvSpPr>
              <p:cNvPr id="291" name="Google Shape;291;p8"/>
              <p:cNvSpPr/>
              <p:nvPr/>
            </p:nvSpPr>
            <p:spPr>
              <a:xfrm>
                <a:off x="4253833" y="2037467"/>
                <a:ext cx="3578202" cy="3578202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 Cen MT" panose="020B06020201040206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8"/>
              <p:cNvSpPr txBox="1"/>
              <p:nvPr/>
            </p:nvSpPr>
            <p:spPr>
              <a:xfrm>
                <a:off x="4664708" y="3297516"/>
                <a:ext cx="2756452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b="1">
                  <a:solidFill>
                    <a:srgbClr val="E6E7E9"/>
                  </a:solidFill>
                  <a:latin typeface="Tw Cen MT" panose="020B0602020104020603" pitchFamily="34" charset="0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293" name="Google Shape;293;p8"/>
            <p:cNvSpPr txBox="1"/>
            <p:nvPr/>
          </p:nvSpPr>
          <p:spPr>
            <a:xfrm>
              <a:off x="4446334" y="3082092"/>
              <a:ext cx="31932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  <a:ea typeface="Twentieth Century"/>
                  <a:cs typeface="Twentieth Century"/>
                  <a:sym typeface="Twentieth Century"/>
                </a:rPr>
                <a:t>Crashes are Stochastic</a:t>
              </a:r>
              <a:endParaRPr sz="16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94" name="Google Shape;294;p8"/>
          <p:cNvGrpSpPr/>
          <p:nvPr/>
        </p:nvGrpSpPr>
        <p:grpSpPr>
          <a:xfrm>
            <a:off x="8337151" y="1960739"/>
            <a:ext cx="3639230" cy="3545555"/>
            <a:chOff x="1733971" y="1629656"/>
            <a:chExt cx="2133820" cy="2133820"/>
          </a:xfrm>
        </p:grpSpPr>
        <p:sp>
          <p:nvSpPr>
            <p:cNvPr id="295" name="Google Shape;295;p8"/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3857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 Cen MT" panose="020B06020201040206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 txBox="1"/>
            <p:nvPr/>
          </p:nvSpPr>
          <p:spPr>
            <a:xfrm>
              <a:off x="1781576" y="2056500"/>
              <a:ext cx="2038609" cy="1278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  <a:ea typeface="Twentieth Century"/>
                  <a:cs typeface="Twentieth Century"/>
                  <a:sym typeface="Twentieth Century"/>
                </a:rPr>
                <a:t>Different lighting and Angles</a:t>
              </a:r>
              <a:endParaRPr sz="4400" dirty="0">
                <a:latin typeface="Tw Cen MT" panose="020B0602020104020603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4239</TotalTime>
  <Words>477</Words>
  <Application>Microsoft Office PowerPoint</Application>
  <PresentationFormat>Widescreen</PresentationFormat>
  <Paragraphs>165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Tw Cen MT</vt:lpstr>
      <vt:lpstr>Calibri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khaled sabry</dc:creator>
  <cp:lastModifiedBy>khaled sabry</cp:lastModifiedBy>
  <cp:revision>104</cp:revision>
  <dcterms:created xsi:type="dcterms:W3CDTF">2020-02-08T15:16:34Z</dcterms:created>
  <dcterms:modified xsi:type="dcterms:W3CDTF">2020-02-25T19:56:41Z</dcterms:modified>
</cp:coreProperties>
</file>